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Roboto Mon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80999F-F56B-49BB-BE41-B34920AAB4D8}">
  <a:tblStyle styleId="{7980999F-F56B-49BB-BE41-B34920AAB4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4.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RobotoMono-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Snowflake/snowflake-arctic-embed-m"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051e1e5a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051e1e5a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hy parameters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0cea360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0cea360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051e1e5a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051e1e5a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0cea360b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0cea360b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0cea360b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0cea360b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ads, incoherent lists of keywords and generally badly formatted text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0cea360b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0cea360b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051e1e5a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051e1e5a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https://huggingface.co/datasets/legacy-datasets/c4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C4 is a </a:t>
            </a:r>
            <a:r>
              <a:rPr lang="en"/>
              <a:t>heavily</a:t>
            </a:r>
            <a:r>
              <a:rPr lang="en"/>
              <a:t> filtered dataset that has stood the test of time. It is a very small dataset but models trained on this dataset have seen increased performance in hellaswag and other datasets which are the </a:t>
            </a:r>
            <a:r>
              <a:rPr lang="en" sz="1250">
                <a:solidFill>
                  <a:schemeClr val="dk1"/>
                </a:solidFill>
                <a:latin typeface="Roboto"/>
                <a:ea typeface="Roboto"/>
                <a:cs typeface="Roboto"/>
                <a:sym typeface="Roboto"/>
              </a:rPr>
              <a:t>“early signal” group with the highest signal-to-noise ratio. The reason for this is </a:t>
            </a:r>
            <a:r>
              <a:rPr lang="en" sz="1250">
                <a:solidFill>
                  <a:schemeClr val="dk1"/>
                </a:solidFill>
                <a:latin typeface="Roboto"/>
                <a:ea typeface="Roboto"/>
                <a:cs typeface="Roboto"/>
                <a:sym typeface="Roboto"/>
              </a:rPr>
              <a:t>unknown</a:t>
            </a:r>
            <a:r>
              <a:rPr lang="en" sz="1250">
                <a:solidFill>
                  <a:schemeClr val="dk1"/>
                </a:solidFill>
                <a:latin typeface="Roboto"/>
                <a:ea typeface="Roboto"/>
                <a:cs typeface="Roboto"/>
                <a:sym typeface="Roboto"/>
              </a:rPr>
              <a:t> but one this is clear Colin knew a lot!! So this led the authors to think about how they can match and potentially </a:t>
            </a:r>
            <a:r>
              <a:rPr lang="en" sz="1250">
                <a:solidFill>
                  <a:schemeClr val="dk1"/>
                </a:solidFill>
                <a:latin typeface="Roboto"/>
                <a:ea typeface="Roboto"/>
                <a:cs typeface="Roboto"/>
                <a:sym typeface="Roboto"/>
              </a:rPr>
              <a:t>surpass</a:t>
            </a:r>
            <a:r>
              <a:rPr lang="en" sz="1250">
                <a:solidFill>
                  <a:schemeClr val="dk1"/>
                </a:solidFill>
                <a:latin typeface="Roboto"/>
                <a:ea typeface="Roboto"/>
                <a:cs typeface="Roboto"/>
                <a:sym typeface="Roboto"/>
              </a:rPr>
              <a:t> C4 dataset.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0043061f3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0043061f3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did the authors do to bridge the gap to C4? Well, they individually applied the filters used in C4 to the baseline. The three main filters that were used was term punctuation (</a:t>
            </a:r>
            <a:r>
              <a:rPr lang="en" sz="1250">
                <a:solidFill>
                  <a:schemeClr val="dk1"/>
                </a:solidFill>
                <a:latin typeface="Roboto"/>
                <a:ea typeface="Roboto"/>
                <a:cs typeface="Roboto"/>
                <a:sym typeface="Roboto"/>
              </a:rPr>
              <a:t>drop lines not ending on punctuation marks), curly bracket ( containing “lorem ipsum” or a curly bracket,</a:t>
            </a:r>
            <a:r>
              <a:rPr lang="en" sz="1250">
                <a:solidFill>
                  <a:srgbClr val="188038"/>
                </a:solidFill>
                <a:latin typeface="Roboto Mono"/>
                <a:ea typeface="Roboto Mono"/>
                <a:cs typeface="Roboto Mono"/>
                <a:sym typeface="Roboto Mono"/>
              </a:rPr>
              <a:t>{),</a:t>
            </a:r>
            <a:r>
              <a:rPr lang="en" sz="1250">
                <a:solidFill>
                  <a:schemeClr val="dk1"/>
                </a:solidFill>
                <a:latin typeface="Roboto"/>
                <a:ea typeface="Roboto"/>
                <a:cs typeface="Roboto"/>
                <a:sym typeface="Roboto"/>
              </a:rPr>
              <a:t> word length (dropping </a:t>
            </a:r>
            <a:r>
              <a:rPr lang="en" sz="1250">
                <a:solidFill>
                  <a:schemeClr val="dk1"/>
                </a:solidFill>
                <a:latin typeface="Roboto"/>
                <a:ea typeface="Roboto"/>
                <a:cs typeface="Roboto"/>
                <a:sym typeface="Roboto"/>
              </a:rPr>
              <a:t> mentioning javascript and cookie notices + drop documents outside length thresholds). As you can see with all filters they were able to match the C4 performance. Looking at the filters individually the term punch gave the </a:t>
            </a:r>
            <a:r>
              <a:rPr lang="en" sz="1250">
                <a:solidFill>
                  <a:schemeClr val="dk1"/>
                </a:solidFill>
                <a:latin typeface="Roboto"/>
                <a:ea typeface="Roboto"/>
                <a:cs typeface="Roboto"/>
                <a:sym typeface="Roboto"/>
              </a:rPr>
              <a:t>most boost in performance but removed 30% of the data while</a:t>
            </a:r>
            <a:r>
              <a:rPr lang="en" sz="1250">
                <a:solidFill>
                  <a:schemeClr val="dk1"/>
                </a:solidFill>
                <a:latin typeface="Roboto"/>
                <a:ea typeface="Roboto"/>
                <a:cs typeface="Roboto"/>
                <a:sym typeface="Roboto"/>
              </a:rPr>
              <a:t> combining all the other filters except term punc removed only 7% of the data and matched the performance of term punc by itself. So, the authors decided to remove term punc and keep the other filters in effort to find a new </a:t>
            </a:r>
            <a:r>
              <a:rPr lang="en" sz="1250">
                <a:solidFill>
                  <a:schemeClr val="dk1"/>
                </a:solidFill>
                <a:latin typeface="Roboto"/>
                <a:ea typeface="Roboto"/>
                <a:cs typeface="Roboto"/>
                <a:sym typeface="Roboto"/>
              </a:rPr>
              <a:t>quality filter that matches C4 performance but keeps larger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051e1e5a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0051e1e5a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Together 22% of the tokens were removed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051e1e5a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051e1e5a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a:t>
            </a:r>
            <a:r>
              <a:rPr lang="en"/>
              <a:t>recipe</a:t>
            </a:r>
            <a:r>
              <a:rPr lang="en"/>
              <a:t> ended up with 15T tokens with the C4 and base filters expect term punc and added custom filter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043061f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043061f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051e1e5a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051e1e5a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0051e1e5a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0051e1e5a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very high quality dataset we can train models that can </a:t>
            </a:r>
            <a:r>
              <a:rPr lang="en"/>
              <a:t>achieve</a:t>
            </a:r>
            <a:r>
              <a:rPr lang="en"/>
              <a:t> parity in outputs provided by experts and hopefully generate synthetic content that is of similar quality that we can use as a bootstrap to train a bigger model on a larger dataset that outperforms this base model. This was the same </a:t>
            </a:r>
            <a:r>
              <a:rPr lang="en"/>
              <a:t>recipe</a:t>
            </a:r>
            <a:r>
              <a:rPr lang="en"/>
              <a:t> used in the Llama3 paper as we saw last week.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051e1e5a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051e1e5a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looking at the process in brief, the </a:t>
            </a:r>
            <a:r>
              <a:rPr lang="en"/>
              <a:t>authors </a:t>
            </a:r>
            <a:r>
              <a:rPr lang="en" sz="1250">
                <a:solidFill>
                  <a:schemeClr val="dk1"/>
                </a:solidFill>
                <a:latin typeface="Roboto"/>
                <a:ea typeface="Roboto"/>
                <a:cs typeface="Roboto"/>
                <a:sym typeface="Roboto"/>
              </a:rPr>
              <a:t>annotated 500k samples from 🍷 FineWeb using Llama 3-70B instruct, scoring each for their educational quality on a scale from 0 to 5. They structured the scoring as an additive scoring mechanism as used in the Self-Rewarding Language Models paper and let the model justify it’s response. They focused on grade-school and middle-school knowledge to not skew the scoring system to highly technical papers like the ones n arxiv. With a threshold of 3 they were able to also retrieve some high level technical reports. </a:t>
            </a:r>
            <a:endParaRPr sz="1250">
              <a:solidFill>
                <a:schemeClr val="dk1"/>
              </a:solidFill>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0b172272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0b172272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50">
                <a:solidFill>
                  <a:schemeClr val="dk1"/>
                </a:solidFill>
                <a:latin typeface="Roboto"/>
                <a:ea typeface="Roboto"/>
                <a:cs typeface="Roboto"/>
                <a:sym typeface="Roboto"/>
              </a:rPr>
              <a:t>Then to scale the annotation they used </a:t>
            </a:r>
            <a:r>
              <a:rPr lang="en" sz="1250">
                <a:solidFill>
                  <a:schemeClr val="hlink"/>
                </a:solidFill>
                <a:uFill>
                  <a:noFill/>
                </a:uFill>
                <a:latin typeface="Roboto"/>
                <a:ea typeface="Roboto"/>
                <a:cs typeface="Roboto"/>
                <a:sym typeface="Roboto"/>
                <a:hlinkClick r:id="rId2"/>
              </a:rPr>
              <a:t>Snowflake-arctic-embed</a:t>
            </a:r>
            <a:r>
              <a:rPr lang="en" sz="1250">
                <a:solidFill>
                  <a:schemeClr val="dk1"/>
                </a:solidFill>
                <a:latin typeface="Roboto"/>
                <a:ea typeface="Roboto"/>
                <a:cs typeface="Roboto"/>
                <a:sym typeface="Roboto"/>
              </a:rPr>
              <a:t> embedding model with a classification head and single regression output on top of it. 450,000 Llama 3 annotations were used to train this model and the best model got an F1 score of 82% on validation set on a binary classification task.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0b172272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0b172272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50">
                <a:solidFill>
                  <a:schemeClr val="dk1"/>
                </a:solidFill>
                <a:latin typeface="Roboto"/>
                <a:ea typeface="Roboto"/>
                <a:cs typeface="Roboto"/>
                <a:sym typeface="Roboto"/>
              </a:rPr>
              <a:t>This classifier was used to filter 15T tokens of 🍷 FineWeb, a process that required 6,000 H100 GPU hours. You can see the results of different thresholds and although 4 threshold got higher scores on MMLU it degraded the performance on hellaswag. The final result was 📚 FineWeb-Edu built by filtering out samples with scores lower than 3. This removed 92% of the dataset, leaving us with 1.3 trillion educational tokens. To see the results they conducted an ablation using a 1.82B model trained on 350 billion tokens, similar to the FineWeb filtering ablation.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0b172272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0b172272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50">
                <a:solidFill>
                  <a:schemeClr val="dk1"/>
                </a:solidFill>
                <a:latin typeface="Roboto"/>
                <a:ea typeface="Roboto"/>
                <a:cs typeface="Roboto"/>
                <a:sym typeface="Roboto"/>
              </a:rPr>
              <a:t>As you can see FineWeb-Edu </a:t>
            </a:r>
            <a:r>
              <a:rPr b="1" lang="en" sz="1250">
                <a:solidFill>
                  <a:schemeClr val="dk1"/>
                </a:solidFill>
                <a:latin typeface="Roboto"/>
                <a:ea typeface="Roboto"/>
                <a:cs typeface="Roboto"/>
                <a:sym typeface="Roboto"/>
              </a:rPr>
              <a:t>surpassed 🍷 FineWeb and all other open web datasets with considerable improvements on educational benchmarks. They also saw </a:t>
            </a:r>
            <a:r>
              <a:rPr lang="en" sz="1250">
                <a:solidFill>
                  <a:schemeClr val="dk1"/>
                </a:solidFill>
                <a:latin typeface="Roboto"/>
                <a:ea typeface="Roboto"/>
                <a:cs typeface="Roboto"/>
                <a:sym typeface="Roboto"/>
              </a:rPr>
              <a:t>similar performance with significantly less data, requiring 10x fewer tokens compared to C4 and Dolma to match MMLU results. This demonstrates the effectiveness of using classifiers trained on LLM annotations for large-scale data filtering. And now this LLM as I mentioned previously can be used to create high quality synthetic data.</a:t>
            </a:r>
            <a:endParaRPr sz="125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051e1e5aa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051e1e5aa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other interesting highlights from their blog. On the top left we can see the state of common crawl over time and it seems some dumps perform better than others but overall </a:t>
            </a:r>
            <a:r>
              <a:rPr lang="en"/>
              <a:t>the</a:t>
            </a:r>
            <a:r>
              <a:rPr lang="en"/>
              <a:t> score has seen an increasing </a:t>
            </a:r>
            <a:r>
              <a:rPr lang="en"/>
              <a:t>trend</a:t>
            </a:r>
            <a:r>
              <a:rPr lang="en"/>
              <a:t>. On the bottom left we see the synthetic data contamination but it does not seem to be hampering the scores of the models. Finally, on the right you can see the current state of websites we are allowed to crawl over time, this is from the paper called content in crisis. We can see that with the release of chatgpt restrictions on crawling have significantly increased and the bright red which means crawling is completely blocked has increased a lot. This leaves us with a few questions that we would like to highlight.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043061f3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043061f3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043061f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0043061f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051e1e5a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051e1e5a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051e1e5a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051e1e5a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051e1e5a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051e1e5a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051e1e5a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051e1e5a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043061f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043061f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051e1e5a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051e1e5a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WARC (Web ARChive format) files contain the raw data from the crawl, including the full page HTML and request metadata. WET (WARC Encapsulated Text) files provide a text-only version of crawled websites by using htmlparser.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051e1e5a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051e1e5a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huggingface.co/datasets/HuggingFaceFW/fineweb" TargetMode="External"/><Relationship Id="rId4" Type="http://schemas.openxmlformats.org/officeDocument/2006/relationships/hyperlink" Target="https://huggingface.co/datasets/HuggingFaceFW/fineweb-edu" TargetMode="External"/><Relationship Id="rId5" Type="http://schemas.openxmlformats.org/officeDocument/2006/relationships/hyperlink" Target="https://commoncrawl.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22.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huggingface.co/datasets/HuggingFaceFW/fineweb" TargetMode="External"/><Relationship Id="rId4" Type="http://schemas.openxmlformats.org/officeDocument/2006/relationships/hyperlink" Target="https://huggingface.co/datasets/HuggingFaceFW/fineweb-edu" TargetMode="External"/><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huggingface.co/datasets/HuggingFaceFW/fineweb" TargetMode="External"/><Relationship Id="rId4" Type="http://schemas.openxmlformats.org/officeDocument/2006/relationships/hyperlink" Target="https://huggingface.co/datasets/HuggingFaceFW/fineweb-edu" TargetMode="External"/><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55" name="Google Shape;55;p13"/>
          <p:cNvSpPr txBox="1"/>
          <p:nvPr>
            <p:ph idx="1" type="subTitle"/>
          </p:nvPr>
        </p:nvSpPr>
        <p:spPr>
          <a:xfrm>
            <a:off x="311700" y="2834125"/>
            <a:ext cx="8520600" cy="792600"/>
          </a:xfrm>
          <a:prstGeom prst="rect">
            <a:avLst/>
          </a:prstGeom>
          <a:solidFill>
            <a:schemeClr val="lt1"/>
          </a:solidFill>
        </p:spPr>
        <p:txBody>
          <a:bodyPr anchorCtr="0" anchor="t" bIns="91425" lIns="91425" spcFirstLastPara="1" rIns="91425" wrap="square" tIns="91425">
            <a:normAutofit/>
          </a:bodyPr>
          <a:lstStyle/>
          <a:p>
            <a:pPr indent="0" lvl="0" marL="0" rtl="0" algn="ctr">
              <a:spcBef>
                <a:spcPts val="0"/>
              </a:spcBef>
              <a:spcAft>
                <a:spcPts val="0"/>
              </a:spcAft>
              <a:buNone/>
            </a:pPr>
            <a:r>
              <a:rPr b="1" lang="en" sz="2900">
                <a:solidFill>
                  <a:srgbClr val="1155CC"/>
                </a:solidFill>
              </a:rPr>
              <a:t>Nikhil and Yaohan</a:t>
            </a:r>
            <a:endParaRPr b="1" sz="2900">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Deduplication</a:t>
            </a:r>
            <a:endParaRPr b="1"/>
          </a:p>
        </p:txBody>
      </p:sp>
      <p:sp>
        <p:nvSpPr>
          <p:cNvPr id="135" name="Google Shape;135;p22"/>
          <p:cNvSpPr txBox="1"/>
          <p:nvPr/>
        </p:nvSpPr>
        <p:spPr>
          <a:xfrm>
            <a:off x="311700" y="1190850"/>
            <a:ext cx="61542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MinHash: a fuzzy hash-based deduplication technique</a:t>
            </a:r>
            <a:endParaRPr b="1" sz="1800">
              <a:solidFill>
                <a:schemeClr val="dk1"/>
              </a:solidFill>
            </a:endParaRPr>
          </a:p>
        </p:txBody>
      </p:sp>
      <p:sp>
        <p:nvSpPr>
          <p:cNvPr id="136" name="Google Shape;136;p22"/>
          <p:cNvSpPr txBox="1"/>
          <p:nvPr/>
        </p:nvSpPr>
        <p:spPr>
          <a:xfrm>
            <a:off x="311700" y="1866050"/>
            <a:ext cx="8109300" cy="2756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C</a:t>
            </a:r>
            <a:r>
              <a:rPr lang="en" sz="1600">
                <a:solidFill>
                  <a:schemeClr val="dk1"/>
                </a:solidFill>
              </a:rPr>
              <a:t>ollect each document’s </a:t>
            </a:r>
            <a:r>
              <a:rPr b="1" lang="en" sz="1600">
                <a:solidFill>
                  <a:schemeClr val="dk1"/>
                </a:solidFill>
              </a:rPr>
              <a:t>5-grams</a:t>
            </a:r>
            <a:endParaRPr b="1"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Comput MinHashes using </a:t>
            </a:r>
            <a:r>
              <a:rPr b="1" lang="en" sz="1600">
                <a:solidFill>
                  <a:schemeClr val="dk1"/>
                </a:solidFill>
              </a:rPr>
              <a:t>112 hash functions</a:t>
            </a:r>
            <a:r>
              <a:rPr lang="en" sz="1600">
                <a:solidFill>
                  <a:schemeClr val="dk1"/>
                </a:solidFill>
              </a:rPr>
              <a:t> in total, split into </a:t>
            </a:r>
            <a:r>
              <a:rPr b="1" lang="en" sz="1600">
                <a:solidFill>
                  <a:schemeClr val="dk1"/>
                </a:solidFill>
              </a:rPr>
              <a:t>14 buckets of 8 hashes</a:t>
            </a:r>
            <a:r>
              <a:rPr lang="en" sz="1600">
                <a:solidFill>
                  <a:schemeClr val="dk1"/>
                </a:solidFill>
              </a:rPr>
              <a:t> each</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Documents are matched if they have</a:t>
            </a:r>
            <a:r>
              <a:rPr b="1" lang="en" sz="1600">
                <a:solidFill>
                  <a:schemeClr val="dk1"/>
                </a:solidFill>
              </a:rPr>
              <a:t> the same 8 minhashes</a:t>
            </a:r>
            <a:r>
              <a:rPr lang="en" sz="1600">
                <a:solidFill>
                  <a:schemeClr val="dk1"/>
                </a:solidFill>
              </a:rPr>
              <a:t> in at least one of the 14 buckets</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p:nvPr/>
        </p:nvSpPr>
        <p:spPr>
          <a:xfrm>
            <a:off x="1223250" y="2393900"/>
            <a:ext cx="4136700" cy="21606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3"/>
          <p:cNvSpPr/>
          <p:nvPr/>
        </p:nvSpPr>
        <p:spPr>
          <a:xfrm>
            <a:off x="1686075" y="1327200"/>
            <a:ext cx="663000" cy="3816300"/>
          </a:xfrm>
          <a:prstGeom prst="rect">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Deduplication</a:t>
            </a:r>
            <a:endParaRPr b="1"/>
          </a:p>
        </p:txBody>
      </p:sp>
      <p:graphicFrame>
        <p:nvGraphicFramePr>
          <p:cNvPr id="144" name="Google Shape;144;p23"/>
          <p:cNvGraphicFramePr/>
          <p:nvPr/>
        </p:nvGraphicFramePr>
        <p:xfrm>
          <a:off x="706175" y="1327200"/>
          <a:ext cx="3000000" cy="3000000"/>
        </p:xfrm>
        <a:graphic>
          <a:graphicData uri="http://schemas.openxmlformats.org/drawingml/2006/table">
            <a:tbl>
              <a:tblPr>
                <a:noFill/>
                <a:tableStyleId>{7980999F-F56B-49BB-BE41-B34920AAB4D8}</a:tableStyleId>
              </a:tblPr>
              <a:tblGrid>
                <a:gridCol w="517075"/>
                <a:gridCol w="517075"/>
                <a:gridCol w="517075"/>
                <a:gridCol w="517075"/>
                <a:gridCol w="517075"/>
                <a:gridCol w="517075"/>
                <a:gridCol w="517075"/>
                <a:gridCol w="517075"/>
                <a:gridCol w="517075"/>
                <a:gridCol w="517075"/>
                <a:gridCol w="517075"/>
                <a:gridCol w="517075"/>
                <a:gridCol w="517075"/>
                <a:gridCol w="517075"/>
              </a:tblGrid>
              <a:tr h="381000">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Hash Func </a:t>
                      </a:r>
                      <a:r>
                        <a:rPr b="1" lang="en" sz="1000"/>
                        <a:t>1</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2</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3</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4</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5</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6</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7</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8</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9</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10</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sz="1000">
                          <a:solidFill>
                            <a:schemeClr val="dk1"/>
                          </a:solidFill>
                        </a:rPr>
                        <a:t>Hash Func </a:t>
                      </a:r>
                      <a:r>
                        <a:rPr b="1" lang="en" sz="1000">
                          <a:solidFill>
                            <a:schemeClr val="dk1"/>
                          </a:solidFill>
                        </a:rPr>
                        <a:t>112</a:t>
                      </a:r>
                      <a:endParaRPr b="1"/>
                    </a:p>
                  </a:txBody>
                  <a:tcPr marT="91425" marB="91425" marR="91425" marL="91425"/>
                </a:tc>
              </a:tr>
              <a:tr h="381000">
                <a:tc>
                  <a:txBody>
                    <a:bodyPr/>
                    <a:lstStyle/>
                    <a:p>
                      <a:pPr indent="0" lvl="0" marL="0" rtl="0" algn="l">
                        <a:spcBef>
                          <a:spcPts val="0"/>
                        </a:spcBef>
                        <a:spcAft>
                          <a:spcPts val="0"/>
                        </a:spcAft>
                        <a:buNone/>
                      </a:pPr>
                      <a:r>
                        <a:rPr lang="en" sz="800"/>
                        <a:t>5-gram </a:t>
                      </a:r>
                      <a:r>
                        <a:rPr b="1" lang="en" sz="800"/>
                        <a:t>1</a:t>
                      </a:r>
                      <a:endParaRPr b="1" sz="8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sz="800">
                          <a:solidFill>
                            <a:schemeClr val="dk1"/>
                          </a:solidFill>
                        </a:rPr>
                        <a:t>5-gram </a:t>
                      </a:r>
                      <a:r>
                        <a:rPr b="1" lang="en" sz="800">
                          <a:solidFill>
                            <a:schemeClr val="dk1"/>
                          </a:solidFill>
                        </a:rPr>
                        <a:t>2</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4A86E8"/>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6FA8DC"/>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sz="800">
                          <a:solidFill>
                            <a:schemeClr val="dk1"/>
                          </a:solidFill>
                        </a:rPr>
                        <a:t>5-gram </a:t>
                      </a:r>
                      <a:r>
                        <a:rPr b="1" lang="en" sz="800">
                          <a:solidFill>
                            <a:schemeClr val="dk1"/>
                          </a:solidFill>
                        </a:rPr>
                        <a:t>3</a:t>
                      </a:r>
                      <a:endParaRPr b="1"/>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C9DAF8"/>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9FC5E8"/>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0000F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sz="800">
                          <a:solidFill>
                            <a:schemeClr val="dk1"/>
                          </a:solidFill>
                        </a:rPr>
                        <a:t>5-gram </a:t>
                      </a:r>
                      <a:r>
                        <a:rPr b="1" lang="en" sz="800">
                          <a:solidFill>
                            <a:schemeClr val="dk1"/>
                          </a:solidFill>
                        </a:rPr>
                        <a:t>4</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6D9EEB"/>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CFE2F3"/>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3C78D8"/>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9FC5E8"/>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solidFill>
                      <a:srgbClr val="3C78D8"/>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45" name="Google Shape;145;p23"/>
          <p:cNvSpPr txBox="1"/>
          <p:nvPr/>
        </p:nvSpPr>
        <p:spPr>
          <a:xfrm>
            <a:off x="3469875" y="853550"/>
            <a:ext cx="61542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MinHash</a:t>
            </a:r>
            <a:endParaRPr b="1" sz="1800">
              <a:solidFill>
                <a:schemeClr val="dk1"/>
              </a:solidFill>
            </a:endParaRPr>
          </a:p>
        </p:txBody>
      </p:sp>
      <p:sp>
        <p:nvSpPr>
          <p:cNvPr id="146" name="Google Shape;146;p23"/>
          <p:cNvSpPr/>
          <p:nvPr/>
        </p:nvSpPr>
        <p:spPr>
          <a:xfrm>
            <a:off x="8127275" y="4554425"/>
            <a:ext cx="918900" cy="308100"/>
          </a:xfrm>
          <a:prstGeom prst="rect">
            <a:avLst/>
          </a:prstGeom>
          <a:gradFill>
            <a:gsLst>
              <a:gs pos="0">
                <a:srgbClr val="9FC5E8"/>
              </a:gs>
              <a:gs pos="100000">
                <a:srgbClr val="0000FF"/>
              </a:gs>
            </a:gsLst>
            <a:lin ang="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Score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Deduplication</a:t>
            </a:r>
            <a:endParaRPr b="1"/>
          </a:p>
        </p:txBody>
      </p:sp>
      <p:sp>
        <p:nvSpPr>
          <p:cNvPr id="152" name="Google Shape;152;p24"/>
          <p:cNvSpPr txBox="1"/>
          <p:nvPr/>
        </p:nvSpPr>
        <p:spPr>
          <a:xfrm>
            <a:off x="311700" y="1017725"/>
            <a:ext cx="4263300" cy="3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Apply MinHash </a:t>
            </a:r>
            <a:r>
              <a:rPr b="1" lang="en" sz="1800">
                <a:solidFill>
                  <a:schemeClr val="accent1"/>
                </a:solidFill>
              </a:rPr>
              <a:t>globally</a:t>
            </a:r>
            <a:endParaRPr b="1" sz="1800">
              <a:solidFill>
                <a:schemeClr val="accent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Applied to all 96 snapshots chronologically</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Removed up to 90% of data in oldest snapshots；4 trillion tokens left</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Unexpectedly </a:t>
            </a:r>
            <a:r>
              <a:rPr b="1" lang="en" sz="1600">
                <a:solidFill>
                  <a:schemeClr val="accent1"/>
                </a:solidFill>
              </a:rPr>
              <a:t>lower</a:t>
            </a:r>
            <a:r>
              <a:rPr b="1" lang="en" sz="1600">
                <a:solidFill>
                  <a:schemeClr val="dk1"/>
                </a:solidFill>
              </a:rPr>
              <a:t> </a:t>
            </a:r>
            <a:r>
              <a:rPr lang="en" sz="1600">
                <a:solidFill>
                  <a:schemeClr val="dk1"/>
                </a:solidFill>
              </a:rPr>
              <a:t>performance than Refined-Web</a:t>
            </a:r>
            <a:endParaRPr sz="1600">
              <a:solidFill>
                <a:schemeClr val="dk1"/>
              </a:solidFill>
            </a:endParaRPr>
          </a:p>
          <a:p>
            <a:pPr indent="0" lvl="0" marL="0" rtl="0" algn="l">
              <a:spcBef>
                <a:spcPts val="0"/>
              </a:spcBef>
              <a:spcAft>
                <a:spcPts val="0"/>
              </a:spcAft>
              <a:buNone/>
            </a:pPr>
            <a:r>
              <a:t/>
            </a:r>
            <a:endParaRPr b="1">
              <a:solidFill>
                <a:schemeClr val="dk1"/>
              </a:solidFill>
            </a:endParaRPr>
          </a:p>
        </p:txBody>
      </p:sp>
      <p:pic>
        <p:nvPicPr>
          <p:cNvPr id="153" name="Google Shape;153;p24"/>
          <p:cNvPicPr preferRelativeResize="0"/>
          <p:nvPr/>
        </p:nvPicPr>
        <p:blipFill>
          <a:blip r:embed="rId3">
            <a:alphaModFix/>
          </a:blip>
          <a:stretch>
            <a:fillRect/>
          </a:stretch>
        </p:blipFill>
        <p:spPr>
          <a:xfrm>
            <a:off x="4736875" y="867000"/>
            <a:ext cx="3892397"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Deduplication</a:t>
            </a:r>
            <a:endParaRPr b="1"/>
          </a:p>
        </p:txBody>
      </p:sp>
      <p:sp>
        <p:nvSpPr>
          <p:cNvPr id="159" name="Google Shape;159;p25"/>
          <p:cNvSpPr txBox="1"/>
          <p:nvPr/>
        </p:nvSpPr>
        <p:spPr>
          <a:xfrm>
            <a:off x="311700" y="1017725"/>
            <a:ext cx="4263300" cy="3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Apply MinHash </a:t>
            </a:r>
            <a:r>
              <a:rPr b="1" lang="en" sz="1800">
                <a:solidFill>
                  <a:schemeClr val="accent1"/>
                </a:solidFill>
              </a:rPr>
              <a:t>globally</a:t>
            </a:r>
            <a:endParaRPr b="1" sz="1800">
              <a:solidFill>
                <a:schemeClr val="accent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Applied to all 96 snapshots chronologically</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Removed up to 90% of data in older snapshots；4 trillion tokens left</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Unexpectedly</a:t>
            </a:r>
            <a:r>
              <a:rPr b="1" lang="en" sz="1600">
                <a:solidFill>
                  <a:schemeClr val="accent1"/>
                </a:solidFill>
              </a:rPr>
              <a:t> lower</a:t>
            </a:r>
            <a:r>
              <a:rPr lang="en" sz="1600">
                <a:solidFill>
                  <a:schemeClr val="dk1"/>
                </a:solidFill>
              </a:rPr>
              <a:t> performance than Refined-Web</a:t>
            </a:r>
            <a:endParaRPr sz="1600">
              <a:solidFill>
                <a:schemeClr val="dk1"/>
              </a:solidFill>
            </a:endParaRPr>
          </a:p>
          <a:p>
            <a:pPr indent="0" lvl="0" marL="0" rtl="0" algn="l">
              <a:spcBef>
                <a:spcPts val="0"/>
              </a:spcBef>
              <a:spcAft>
                <a:spcPts val="0"/>
              </a:spcAft>
              <a:buNone/>
            </a:pPr>
            <a:r>
              <a:t/>
            </a:r>
            <a:endParaRPr b="1">
              <a:solidFill>
                <a:schemeClr val="dk1"/>
              </a:solidFill>
            </a:endParaRPr>
          </a:p>
        </p:txBody>
      </p:sp>
      <p:pic>
        <p:nvPicPr>
          <p:cNvPr id="160" name="Google Shape;160;p25"/>
          <p:cNvPicPr preferRelativeResize="0"/>
          <p:nvPr/>
        </p:nvPicPr>
        <p:blipFill>
          <a:blip r:embed="rId3">
            <a:alphaModFix/>
          </a:blip>
          <a:stretch>
            <a:fillRect/>
          </a:stretch>
        </p:blipFill>
        <p:spPr>
          <a:xfrm>
            <a:off x="4736875" y="867000"/>
            <a:ext cx="3892397" cy="3820976"/>
          </a:xfrm>
          <a:prstGeom prst="rect">
            <a:avLst/>
          </a:prstGeom>
          <a:noFill/>
          <a:ln>
            <a:noFill/>
          </a:ln>
        </p:spPr>
      </p:pic>
      <p:pic>
        <p:nvPicPr>
          <p:cNvPr id="161" name="Google Shape;161;p25"/>
          <p:cNvPicPr preferRelativeResize="0"/>
          <p:nvPr/>
        </p:nvPicPr>
        <p:blipFill>
          <a:blip r:embed="rId4">
            <a:alphaModFix/>
          </a:blip>
          <a:stretch>
            <a:fillRect/>
          </a:stretch>
        </p:blipFill>
        <p:spPr>
          <a:xfrm>
            <a:off x="3447150" y="1491500"/>
            <a:ext cx="2160500" cy="216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Deduplication</a:t>
            </a:r>
            <a:endParaRPr b="1"/>
          </a:p>
        </p:txBody>
      </p:sp>
      <p:sp>
        <p:nvSpPr>
          <p:cNvPr id="167" name="Google Shape;167;p26"/>
          <p:cNvSpPr txBox="1"/>
          <p:nvPr/>
        </p:nvSpPr>
        <p:spPr>
          <a:xfrm>
            <a:off x="311700" y="1017725"/>
            <a:ext cx="50583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Why lower? Another Experiment</a:t>
            </a:r>
            <a:endParaRPr sz="1800">
              <a:solidFill>
                <a:schemeClr val="dk1"/>
              </a:solidFill>
            </a:endParaRPr>
          </a:p>
        </p:txBody>
      </p:sp>
      <p:sp>
        <p:nvSpPr>
          <p:cNvPr id="168" name="Google Shape;168;p26"/>
          <p:cNvSpPr txBox="1"/>
          <p:nvPr/>
        </p:nvSpPr>
        <p:spPr>
          <a:xfrm>
            <a:off x="311700" y="1633400"/>
            <a:ext cx="4838100" cy="2841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Originally</a:t>
            </a:r>
            <a:r>
              <a:rPr lang="en" sz="1600">
                <a:solidFill>
                  <a:schemeClr val="dk1"/>
                </a:solidFill>
              </a:rPr>
              <a:t> </a:t>
            </a:r>
            <a:r>
              <a:rPr lang="en" sz="1600">
                <a:solidFill>
                  <a:schemeClr val="accent1"/>
                </a:solidFill>
              </a:rPr>
              <a:t>kept </a:t>
            </a:r>
            <a:r>
              <a:rPr lang="en" sz="1600">
                <a:solidFill>
                  <a:schemeClr val="dk1"/>
                </a:solidFill>
              </a:rPr>
              <a:t>data:</a:t>
            </a:r>
            <a:endParaRPr sz="1600">
              <a:solidFill>
                <a:schemeClr val="dk1"/>
              </a:solidFill>
            </a:endParaRPr>
          </a:p>
          <a:p>
            <a:pPr indent="0" lvl="0" marL="457200" rtl="0" algn="l">
              <a:spcBef>
                <a:spcPts val="0"/>
              </a:spcBef>
              <a:spcAft>
                <a:spcPts val="0"/>
              </a:spcAft>
              <a:buNone/>
            </a:pPr>
            <a:r>
              <a:rPr lang="en">
                <a:solidFill>
                  <a:schemeClr val="dk1"/>
                </a:solidFill>
              </a:rPr>
              <a:t>Kept </a:t>
            </a:r>
            <a:r>
              <a:rPr lang="en">
                <a:solidFill>
                  <a:schemeClr val="dk1"/>
                </a:solidFill>
              </a:rPr>
              <a:t>after global minhash(31 billion tokens)</a:t>
            </a:r>
            <a:endParaRPr>
              <a:solidFill>
                <a:schemeClr val="dk1"/>
              </a:solidFill>
            </a:endParaRPr>
          </a:p>
          <a:p>
            <a:pPr indent="0" lvl="0" marL="457200" rtl="0" algn="l">
              <a:spcBef>
                <a:spcPts val="0"/>
              </a:spcBef>
              <a:spcAft>
                <a:spcPts val="0"/>
              </a:spcAft>
              <a:buNone/>
            </a:pPr>
            <a:r>
              <a:t/>
            </a:r>
            <a:endParaRPr sz="18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Originally </a:t>
            </a:r>
            <a:r>
              <a:rPr lang="en" sz="1600">
                <a:solidFill>
                  <a:srgbClr val="FF0000"/>
                </a:solidFill>
              </a:rPr>
              <a:t>removed </a:t>
            </a:r>
            <a:r>
              <a:rPr lang="en" sz="1600">
                <a:solidFill>
                  <a:schemeClr val="dk1"/>
                </a:solidFill>
              </a:rPr>
              <a:t>data:</a:t>
            </a:r>
            <a:endParaRPr>
              <a:solidFill>
                <a:schemeClr val="dk1"/>
              </a:solidFill>
            </a:endParaRPr>
          </a:p>
          <a:p>
            <a:pPr indent="0" lvl="0" marL="457200" rtl="0" algn="l">
              <a:spcBef>
                <a:spcPts val="0"/>
              </a:spcBef>
              <a:spcAft>
                <a:spcPts val="0"/>
              </a:spcAft>
              <a:buNone/>
            </a:pPr>
            <a:r>
              <a:rPr lang="en">
                <a:solidFill>
                  <a:schemeClr val="dk1"/>
                </a:solidFill>
              </a:rPr>
              <a:t>Removed data by global minhash(460 billion) </a:t>
            </a:r>
            <a:endParaRPr>
              <a:solidFill>
                <a:schemeClr val="dk1"/>
              </a:solidFill>
            </a:endParaRPr>
          </a:p>
          <a:p>
            <a:pPr indent="0" lvl="0" marL="457200" rtl="0" algn="l">
              <a:spcBef>
                <a:spcPts val="0"/>
              </a:spcBef>
              <a:spcAft>
                <a:spcPts val="0"/>
              </a:spcAft>
              <a:buNone/>
            </a:pPr>
            <a:r>
              <a:t/>
            </a:r>
            <a:endParaRPr sz="1600">
              <a:solidFill>
                <a:schemeClr val="dk1"/>
              </a:solidFill>
            </a:endParaRPr>
          </a:p>
          <a:p>
            <a:pPr indent="457200" lvl="0" marL="914400" rtl="0" algn="l">
              <a:spcBef>
                <a:spcPts val="0"/>
              </a:spcBef>
              <a:spcAft>
                <a:spcPts val="0"/>
              </a:spcAft>
              <a:buNone/>
            </a:pPr>
            <a:r>
              <a:t/>
            </a:r>
            <a:endParaRPr sz="1600">
              <a:solidFill>
                <a:schemeClr val="dk1"/>
              </a:solidFill>
            </a:endParaRPr>
          </a:p>
          <a:p>
            <a:pPr indent="457200" lvl="0" marL="914400" rtl="0" algn="l">
              <a:spcBef>
                <a:spcPts val="0"/>
              </a:spcBef>
              <a:spcAft>
                <a:spcPts val="0"/>
              </a:spcAft>
              <a:buNone/>
            </a:pPr>
            <a:r>
              <a:t/>
            </a:r>
            <a:endParaRPr sz="1600">
              <a:solidFill>
                <a:schemeClr val="dk1"/>
              </a:solidFill>
            </a:endParaRPr>
          </a:p>
          <a:p>
            <a:pPr indent="457200" lvl="0" marL="914400" rtl="0" algn="l">
              <a:spcBef>
                <a:spcPts val="0"/>
              </a:spcBef>
              <a:spcAft>
                <a:spcPts val="0"/>
              </a:spcAft>
              <a:buNone/>
            </a:pPr>
            <a:r>
              <a:t/>
            </a:r>
            <a:endParaRPr sz="1600">
              <a:solidFill>
                <a:schemeClr val="dk1"/>
              </a:solidFill>
            </a:endParaRPr>
          </a:p>
          <a:p>
            <a:pPr indent="457200" lvl="0" marL="914400" rtl="0" algn="l">
              <a:spcBef>
                <a:spcPts val="0"/>
              </a:spcBef>
              <a:spcAft>
                <a:spcPts val="0"/>
              </a:spcAft>
              <a:buNone/>
            </a:pPr>
            <a:r>
              <a:t/>
            </a:r>
            <a:endParaRPr>
              <a:solidFill>
                <a:schemeClr val="dk1"/>
              </a:solidFill>
            </a:endParaRPr>
          </a:p>
          <a:p>
            <a:pPr indent="457200" lvl="0" marL="914400" rtl="0" algn="l">
              <a:spcBef>
                <a:spcPts val="0"/>
              </a:spcBef>
              <a:spcAft>
                <a:spcPts val="0"/>
              </a:spcAft>
              <a:buNone/>
            </a:pPr>
            <a:r>
              <a:rPr lang="en">
                <a:solidFill>
                  <a:schemeClr val="dk1"/>
                </a:solidFill>
              </a:rPr>
              <a:t>171 billion tokens</a:t>
            </a:r>
            <a:endParaRPr>
              <a:solidFill>
                <a:schemeClr val="dk1"/>
              </a:solidFill>
            </a:endParaRPr>
          </a:p>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169" name="Google Shape;169;p26"/>
          <p:cNvPicPr preferRelativeResize="0"/>
          <p:nvPr/>
        </p:nvPicPr>
        <p:blipFill>
          <a:blip r:embed="rId3">
            <a:alphaModFix/>
          </a:blip>
          <a:stretch>
            <a:fillRect/>
          </a:stretch>
        </p:blipFill>
        <p:spPr>
          <a:xfrm>
            <a:off x="5370000" y="1513788"/>
            <a:ext cx="3619015" cy="3489475"/>
          </a:xfrm>
          <a:prstGeom prst="rect">
            <a:avLst/>
          </a:prstGeom>
          <a:noFill/>
          <a:ln>
            <a:noFill/>
          </a:ln>
        </p:spPr>
      </p:pic>
      <p:cxnSp>
        <p:nvCxnSpPr>
          <p:cNvPr id="170" name="Google Shape;170;p26"/>
          <p:cNvCxnSpPr/>
          <p:nvPr/>
        </p:nvCxnSpPr>
        <p:spPr>
          <a:xfrm>
            <a:off x="2477025" y="2974313"/>
            <a:ext cx="4800" cy="1004100"/>
          </a:xfrm>
          <a:prstGeom prst="straightConnector1">
            <a:avLst/>
          </a:prstGeom>
          <a:noFill/>
          <a:ln cap="flat" cmpd="sng" w="19050">
            <a:solidFill>
              <a:schemeClr val="dk2"/>
            </a:solidFill>
            <a:prstDash val="solid"/>
            <a:round/>
            <a:headEnd len="med" w="med" type="none"/>
            <a:tailEnd len="med" w="med" type="triangle"/>
          </a:ln>
        </p:spPr>
      </p:cxnSp>
      <p:sp>
        <p:nvSpPr>
          <p:cNvPr id="171" name="Google Shape;171;p26"/>
          <p:cNvSpPr txBox="1"/>
          <p:nvPr/>
        </p:nvSpPr>
        <p:spPr>
          <a:xfrm>
            <a:off x="2739900" y="3035975"/>
            <a:ext cx="2053200" cy="8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rPr>
              <a:t>Individual minhash</a:t>
            </a:r>
            <a:endParaRPr b="1" sz="1600">
              <a:solidFill>
                <a:schemeClr val="accent1"/>
              </a:solidFill>
            </a:endParaRPr>
          </a:p>
          <a:p>
            <a:pPr indent="0" lvl="0" marL="0" rtl="0" algn="l">
              <a:spcBef>
                <a:spcPts val="0"/>
              </a:spcBef>
              <a:spcAft>
                <a:spcPts val="0"/>
              </a:spcAft>
              <a:buNone/>
            </a:pPr>
            <a:r>
              <a:rPr lang="en" sz="1200">
                <a:solidFill>
                  <a:schemeClr val="dk1"/>
                </a:solidFill>
              </a:rPr>
              <a:t>(Deduplicate each snapshot independently from the other crawls)</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Deduplication</a:t>
            </a:r>
            <a:endParaRPr b="1"/>
          </a:p>
        </p:txBody>
      </p:sp>
      <p:sp>
        <p:nvSpPr>
          <p:cNvPr id="177" name="Google Shape;177;p27"/>
          <p:cNvSpPr txBox="1"/>
          <p:nvPr/>
        </p:nvSpPr>
        <p:spPr>
          <a:xfrm>
            <a:off x="311700" y="1516425"/>
            <a:ext cx="4016700" cy="28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Apply MinHash </a:t>
            </a:r>
            <a:r>
              <a:rPr b="1" lang="en" sz="1800">
                <a:solidFill>
                  <a:schemeClr val="accent1"/>
                </a:solidFill>
              </a:rPr>
              <a:t>individually</a:t>
            </a:r>
            <a:endParaRPr b="1" sz="1800">
              <a:solidFill>
                <a:schemeClr val="accent1"/>
              </a:solidFill>
            </a:endParaRPr>
          </a:p>
          <a:p>
            <a:pPr indent="0" lvl="0" marL="0" rtl="0" algn="l">
              <a:spcBef>
                <a:spcPts val="0"/>
              </a:spcBef>
              <a:spcAft>
                <a:spcPts val="0"/>
              </a:spcAft>
              <a:buNone/>
            </a:pPr>
            <a:r>
              <a:t/>
            </a:r>
            <a:endParaRPr b="1" sz="1800">
              <a:solidFill>
                <a:schemeClr val="accent1"/>
              </a:solidFill>
            </a:endParaRPr>
          </a:p>
          <a:p>
            <a:pPr indent="-330200" lvl="0" marL="457200" rtl="0" algn="l">
              <a:spcBef>
                <a:spcPts val="0"/>
              </a:spcBef>
              <a:spcAft>
                <a:spcPts val="0"/>
              </a:spcAft>
              <a:buClr>
                <a:schemeClr val="dk1"/>
              </a:buClr>
              <a:buSzPts val="1600"/>
              <a:buChar char="●"/>
            </a:pPr>
            <a:r>
              <a:rPr lang="en" sz="1600">
                <a:solidFill>
                  <a:schemeClr val="dk1"/>
                </a:solidFill>
              </a:rPr>
              <a:t>Applied to each snapshot independently</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Resulted in 20 trillion tokens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accent1"/>
                </a:solidFill>
              </a:rPr>
              <a:t>Matched</a:t>
            </a:r>
            <a:r>
              <a:rPr lang="en" sz="1600">
                <a:solidFill>
                  <a:schemeClr val="dk1"/>
                </a:solidFill>
              </a:rPr>
              <a:t> RefinedWeb's performance</a:t>
            </a:r>
            <a:endParaRPr sz="1600">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78" name="Google Shape;178;p27"/>
          <p:cNvSpPr txBox="1"/>
          <p:nvPr/>
        </p:nvSpPr>
        <p:spPr>
          <a:xfrm>
            <a:off x="311700" y="1017725"/>
            <a:ext cx="50583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Globally VS </a:t>
            </a:r>
            <a:r>
              <a:rPr lang="en" sz="1800">
                <a:solidFill>
                  <a:schemeClr val="dk1"/>
                </a:solidFill>
              </a:rPr>
              <a:t>Individually?</a:t>
            </a:r>
            <a:r>
              <a:rPr b="1" lang="en" sz="1800">
                <a:solidFill>
                  <a:schemeClr val="accent1"/>
                </a:solidFill>
              </a:rPr>
              <a:t>  </a:t>
            </a:r>
            <a:r>
              <a:rPr b="1" lang="en" sz="1800">
                <a:solidFill>
                  <a:schemeClr val="accent1"/>
                </a:solidFill>
              </a:rPr>
              <a:t>Individually！</a:t>
            </a:r>
            <a:r>
              <a:rPr b="1" lang="en" sz="1800">
                <a:solidFill>
                  <a:schemeClr val="accent1"/>
                </a:solidFill>
              </a:rPr>
              <a:t> </a:t>
            </a:r>
            <a:endParaRPr sz="1800">
              <a:solidFill>
                <a:schemeClr val="dk1"/>
              </a:solidFill>
            </a:endParaRPr>
          </a:p>
        </p:txBody>
      </p:sp>
      <p:pic>
        <p:nvPicPr>
          <p:cNvPr id="179" name="Google Shape;179;p27"/>
          <p:cNvPicPr preferRelativeResize="0"/>
          <p:nvPr/>
        </p:nvPicPr>
        <p:blipFill>
          <a:blip r:embed="rId3">
            <a:alphaModFix/>
          </a:blip>
          <a:stretch>
            <a:fillRect/>
          </a:stretch>
        </p:blipFill>
        <p:spPr>
          <a:xfrm>
            <a:off x="4992850" y="1516425"/>
            <a:ext cx="3746084" cy="3436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wait, something perplexing was seen</a:t>
            </a:r>
            <a:endParaRPr/>
          </a:p>
        </p:txBody>
      </p:sp>
      <p:sp>
        <p:nvSpPr>
          <p:cNvPr id="185" name="Google Shape;185;p28"/>
          <p:cNvSpPr txBox="1"/>
          <p:nvPr>
            <p:ph idx="1" type="body"/>
          </p:nvPr>
        </p:nvSpPr>
        <p:spPr>
          <a:xfrm>
            <a:off x="311700" y="1152475"/>
            <a:ext cx="3799200" cy="152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C4</a:t>
            </a:r>
            <a:r>
              <a:rPr baseline="30000" lang="en"/>
              <a:t>[1]</a:t>
            </a:r>
            <a:r>
              <a:rPr lang="en"/>
              <a:t> a heavily filtered dataset was still performing better </a:t>
            </a:r>
            <a:r>
              <a:rPr lang="en"/>
              <a:t>than base filtering and independent MinHash</a:t>
            </a:r>
            <a:endParaRPr/>
          </a:p>
        </p:txBody>
      </p:sp>
      <p:pic>
        <p:nvPicPr>
          <p:cNvPr id="186" name="Google Shape;186;p28"/>
          <p:cNvPicPr preferRelativeResize="0"/>
          <p:nvPr/>
        </p:nvPicPr>
        <p:blipFill>
          <a:blip r:embed="rId3">
            <a:alphaModFix/>
          </a:blip>
          <a:stretch>
            <a:fillRect/>
          </a:stretch>
        </p:blipFill>
        <p:spPr>
          <a:xfrm>
            <a:off x="976625" y="2501300"/>
            <a:ext cx="2039662" cy="2159224"/>
          </a:xfrm>
          <a:prstGeom prst="rect">
            <a:avLst/>
          </a:prstGeom>
          <a:noFill/>
          <a:ln>
            <a:noFill/>
          </a:ln>
        </p:spPr>
      </p:pic>
      <p:pic>
        <p:nvPicPr>
          <p:cNvPr id="187" name="Google Shape;187;p28"/>
          <p:cNvPicPr preferRelativeResize="0"/>
          <p:nvPr/>
        </p:nvPicPr>
        <p:blipFill>
          <a:blip r:embed="rId4">
            <a:alphaModFix/>
          </a:blip>
          <a:stretch>
            <a:fillRect/>
          </a:stretch>
        </p:blipFill>
        <p:spPr>
          <a:xfrm>
            <a:off x="4263300" y="1170125"/>
            <a:ext cx="4728301" cy="28727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45025"/>
            <a:ext cx="538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Quality Filtering - Bridging gap to C4</a:t>
            </a:r>
            <a:endParaRPr/>
          </a:p>
        </p:txBody>
      </p:sp>
      <p:pic>
        <p:nvPicPr>
          <p:cNvPr id="193" name="Google Shape;193;p29"/>
          <p:cNvPicPr preferRelativeResize="0"/>
          <p:nvPr/>
        </p:nvPicPr>
        <p:blipFill rotWithShape="1">
          <a:blip r:embed="rId3">
            <a:alphaModFix/>
          </a:blip>
          <a:srcRect b="0" l="30998" r="31907" t="0"/>
          <a:stretch/>
        </p:blipFill>
        <p:spPr>
          <a:xfrm>
            <a:off x="5750506" y="0"/>
            <a:ext cx="3393497" cy="5143500"/>
          </a:xfrm>
          <a:prstGeom prst="rect">
            <a:avLst/>
          </a:prstGeom>
          <a:noFill/>
          <a:ln>
            <a:noFill/>
          </a:ln>
        </p:spPr>
      </p:pic>
      <p:sp>
        <p:nvSpPr>
          <p:cNvPr id="194" name="Google Shape;194;p29"/>
          <p:cNvSpPr/>
          <p:nvPr/>
        </p:nvSpPr>
        <p:spPr>
          <a:xfrm>
            <a:off x="1920225" y="1251650"/>
            <a:ext cx="1212900" cy="47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All Filters</a:t>
            </a:r>
            <a:endParaRPr/>
          </a:p>
        </p:txBody>
      </p:sp>
      <p:sp>
        <p:nvSpPr>
          <p:cNvPr id="195" name="Google Shape;195;p29"/>
          <p:cNvSpPr/>
          <p:nvPr/>
        </p:nvSpPr>
        <p:spPr>
          <a:xfrm>
            <a:off x="531800" y="2094450"/>
            <a:ext cx="1212900" cy="47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Term Punc</a:t>
            </a:r>
            <a:endParaRPr/>
          </a:p>
        </p:txBody>
      </p:sp>
      <p:sp>
        <p:nvSpPr>
          <p:cNvPr id="196" name="Google Shape;196;p29"/>
          <p:cNvSpPr/>
          <p:nvPr/>
        </p:nvSpPr>
        <p:spPr>
          <a:xfrm>
            <a:off x="1920225" y="2094450"/>
            <a:ext cx="1212900" cy="47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Curly Bracket</a:t>
            </a:r>
            <a:endParaRPr/>
          </a:p>
        </p:txBody>
      </p:sp>
      <p:sp>
        <p:nvSpPr>
          <p:cNvPr id="197" name="Google Shape;197;p29"/>
          <p:cNvSpPr/>
          <p:nvPr/>
        </p:nvSpPr>
        <p:spPr>
          <a:xfrm>
            <a:off x="3257775" y="2094450"/>
            <a:ext cx="1212900" cy="47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Word Length</a:t>
            </a:r>
            <a:endParaRPr/>
          </a:p>
        </p:txBody>
      </p:sp>
      <p:pic>
        <p:nvPicPr>
          <p:cNvPr id="198" name="Google Shape;198;p29"/>
          <p:cNvPicPr preferRelativeResize="0"/>
          <p:nvPr/>
        </p:nvPicPr>
        <p:blipFill>
          <a:blip r:embed="rId4">
            <a:alphaModFix/>
          </a:blip>
          <a:stretch>
            <a:fillRect/>
          </a:stretch>
        </p:blipFill>
        <p:spPr>
          <a:xfrm>
            <a:off x="922275" y="2808275"/>
            <a:ext cx="3461849" cy="219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custom filters through a</a:t>
            </a:r>
            <a:r>
              <a:rPr lang="en"/>
              <a:t> statistical approach</a:t>
            </a:r>
            <a:endParaRPr/>
          </a:p>
        </p:txBody>
      </p:sp>
      <p:sp>
        <p:nvSpPr>
          <p:cNvPr id="204" name="Google Shape;204;p30"/>
          <p:cNvSpPr txBox="1"/>
          <p:nvPr>
            <p:ph idx="1" type="body"/>
          </p:nvPr>
        </p:nvSpPr>
        <p:spPr>
          <a:xfrm>
            <a:off x="311700" y="2030025"/>
            <a:ext cx="4194300" cy="2538900"/>
          </a:xfrm>
          <a:prstGeom prst="rect">
            <a:avLst/>
          </a:prstGeom>
        </p:spPr>
        <p:txBody>
          <a:bodyPr anchorCtr="0" anchor="t" bIns="91425" lIns="91425" spcFirstLastPara="1" rIns="91425" wrap="square" tIns="91425">
            <a:normAutofit lnSpcReduction="10000"/>
          </a:bodyPr>
          <a:lstStyle/>
          <a:p>
            <a:pPr indent="-307975" lvl="0" marL="457200" rtl="0" algn="l">
              <a:spcBef>
                <a:spcPts val="0"/>
              </a:spcBef>
              <a:spcAft>
                <a:spcPts val="0"/>
              </a:spcAft>
              <a:buClr>
                <a:schemeClr val="dk1"/>
              </a:buClr>
              <a:buSzPts val="1250"/>
              <a:buFont typeface="Roboto"/>
              <a:buChar char="●"/>
            </a:pPr>
            <a:r>
              <a:rPr lang="en" sz="1250">
                <a:solidFill>
                  <a:schemeClr val="dk1"/>
                </a:solidFill>
                <a:latin typeface="Roboto"/>
                <a:ea typeface="Roboto"/>
                <a:cs typeface="Roboto"/>
                <a:sym typeface="Roboto"/>
              </a:rPr>
              <a:t>Remove documents where the fraction of lines ending with punctuation ≤ 0.12 (10.14% of tokens removed) — vs the 30% from the original C4 terminal punct filter</a:t>
            </a:r>
            <a:endParaRPr sz="1250">
              <a:solidFill>
                <a:schemeClr val="dk1"/>
              </a:solidFill>
              <a:latin typeface="Roboto"/>
              <a:ea typeface="Roboto"/>
              <a:cs typeface="Roboto"/>
              <a:sym typeface="Roboto"/>
            </a:endParaRPr>
          </a:p>
          <a:p>
            <a:pPr indent="-307975" lvl="0" marL="457200" rtl="0" algn="l">
              <a:spcBef>
                <a:spcPts val="0"/>
              </a:spcBef>
              <a:spcAft>
                <a:spcPts val="0"/>
              </a:spcAft>
              <a:buClr>
                <a:schemeClr val="dk1"/>
              </a:buClr>
              <a:buSzPts val="1250"/>
              <a:buFont typeface="Roboto"/>
              <a:buChar char="●"/>
            </a:pPr>
            <a:r>
              <a:rPr lang="en" sz="1250">
                <a:solidFill>
                  <a:schemeClr val="dk1"/>
                </a:solidFill>
                <a:latin typeface="Roboto"/>
                <a:ea typeface="Roboto"/>
                <a:cs typeface="Roboto"/>
                <a:sym typeface="Roboto"/>
              </a:rPr>
              <a:t>Remove documents where the fraction of characters in duplicated lines ≥ 0.1 (12.47% of tokens removed) — the original MassiveText threshold for this ratio is ≥ 0.2</a:t>
            </a:r>
            <a:endParaRPr sz="1250">
              <a:solidFill>
                <a:schemeClr val="dk1"/>
              </a:solidFill>
              <a:latin typeface="Roboto"/>
              <a:ea typeface="Roboto"/>
              <a:cs typeface="Roboto"/>
              <a:sym typeface="Roboto"/>
            </a:endParaRPr>
          </a:p>
          <a:p>
            <a:pPr indent="-307975" lvl="0" marL="457200" rtl="0" algn="l">
              <a:spcBef>
                <a:spcPts val="0"/>
              </a:spcBef>
              <a:spcAft>
                <a:spcPts val="0"/>
              </a:spcAft>
              <a:buClr>
                <a:schemeClr val="dk1"/>
              </a:buClr>
              <a:buSzPts val="1250"/>
              <a:buFont typeface="Roboto"/>
              <a:buChar char="●"/>
            </a:pPr>
            <a:r>
              <a:rPr lang="en" sz="1250">
                <a:solidFill>
                  <a:schemeClr val="dk1"/>
                </a:solidFill>
                <a:latin typeface="Roboto"/>
                <a:ea typeface="Roboto"/>
                <a:cs typeface="Roboto"/>
                <a:sym typeface="Roboto"/>
              </a:rPr>
              <a:t>Remove documents where the fraction of lines shorter than 30 characters ≥ 0.67 (3.73% of tokens removed)</a:t>
            </a:r>
            <a:endParaRPr/>
          </a:p>
        </p:txBody>
      </p:sp>
      <p:pic>
        <p:nvPicPr>
          <p:cNvPr id="205" name="Google Shape;205;p30"/>
          <p:cNvPicPr preferRelativeResize="0"/>
          <p:nvPr/>
        </p:nvPicPr>
        <p:blipFill>
          <a:blip r:embed="rId3">
            <a:alphaModFix/>
          </a:blip>
          <a:stretch>
            <a:fillRect/>
          </a:stretch>
        </p:blipFill>
        <p:spPr>
          <a:xfrm>
            <a:off x="4606377" y="1971350"/>
            <a:ext cx="3577349" cy="2260800"/>
          </a:xfrm>
          <a:prstGeom prst="rect">
            <a:avLst/>
          </a:prstGeom>
          <a:noFill/>
          <a:ln>
            <a:noFill/>
          </a:ln>
        </p:spPr>
      </p:pic>
      <p:sp>
        <p:nvSpPr>
          <p:cNvPr id="206" name="Google Shape;206;p30"/>
          <p:cNvSpPr/>
          <p:nvPr/>
        </p:nvSpPr>
        <p:spPr>
          <a:xfrm>
            <a:off x="311700" y="1199200"/>
            <a:ext cx="649200" cy="6963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Low quality</a:t>
            </a:r>
            <a:endParaRPr sz="1000"/>
          </a:p>
          <a:p>
            <a:pPr indent="0" lvl="0" marL="0" rtl="0" algn="ctr">
              <a:spcBef>
                <a:spcPts val="0"/>
              </a:spcBef>
              <a:spcAft>
                <a:spcPts val="0"/>
              </a:spcAft>
              <a:buNone/>
            </a:pPr>
            <a:r>
              <a:rPr lang="en" sz="1000"/>
              <a:t>dataset</a:t>
            </a:r>
            <a:endParaRPr sz="1000"/>
          </a:p>
        </p:txBody>
      </p:sp>
      <p:sp>
        <p:nvSpPr>
          <p:cNvPr id="207" name="Google Shape;207;p30"/>
          <p:cNvSpPr/>
          <p:nvPr/>
        </p:nvSpPr>
        <p:spPr>
          <a:xfrm>
            <a:off x="1951775" y="1281575"/>
            <a:ext cx="829200" cy="44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High Level metrics</a:t>
            </a:r>
            <a:endParaRPr sz="1000"/>
          </a:p>
        </p:txBody>
      </p:sp>
      <p:sp>
        <p:nvSpPr>
          <p:cNvPr id="208" name="Google Shape;208;p30"/>
          <p:cNvSpPr/>
          <p:nvPr/>
        </p:nvSpPr>
        <p:spPr>
          <a:xfrm>
            <a:off x="3019450" y="1286675"/>
            <a:ext cx="997500" cy="44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&gt; Wasserstein distance</a:t>
            </a:r>
            <a:endParaRPr sz="1000"/>
          </a:p>
        </p:txBody>
      </p:sp>
      <p:sp>
        <p:nvSpPr>
          <p:cNvPr id="209" name="Google Shape;209;p30"/>
          <p:cNvSpPr/>
          <p:nvPr/>
        </p:nvSpPr>
        <p:spPr>
          <a:xfrm>
            <a:off x="960900" y="1199200"/>
            <a:ext cx="649200" cy="6963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High</a:t>
            </a:r>
            <a:r>
              <a:rPr lang="en" sz="1000"/>
              <a:t> quality</a:t>
            </a:r>
            <a:endParaRPr sz="1000"/>
          </a:p>
          <a:p>
            <a:pPr indent="0" lvl="0" marL="0" rtl="0" algn="ctr">
              <a:spcBef>
                <a:spcPts val="0"/>
              </a:spcBef>
              <a:spcAft>
                <a:spcPts val="0"/>
              </a:spcAft>
              <a:buNone/>
            </a:pPr>
            <a:r>
              <a:rPr lang="en" sz="1000"/>
              <a:t>dataset</a:t>
            </a:r>
            <a:endParaRPr sz="1000"/>
          </a:p>
        </p:txBody>
      </p:sp>
      <p:sp>
        <p:nvSpPr>
          <p:cNvPr id="210" name="Google Shape;210;p30"/>
          <p:cNvSpPr/>
          <p:nvPr/>
        </p:nvSpPr>
        <p:spPr>
          <a:xfrm>
            <a:off x="4224000" y="1270438"/>
            <a:ext cx="997500" cy="44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Choose threshold by histogram</a:t>
            </a:r>
            <a:endParaRPr sz="1000"/>
          </a:p>
        </p:txBody>
      </p:sp>
      <p:sp>
        <p:nvSpPr>
          <p:cNvPr id="211" name="Google Shape;211;p30"/>
          <p:cNvSpPr/>
          <p:nvPr/>
        </p:nvSpPr>
        <p:spPr>
          <a:xfrm>
            <a:off x="5428550" y="1270425"/>
            <a:ext cx="997500" cy="44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Validate</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final recipe</a:t>
            </a:r>
            <a:endParaRPr/>
          </a:p>
        </p:txBody>
      </p:sp>
      <p:sp>
        <p:nvSpPr>
          <p:cNvPr id="217" name="Google Shape;217;p31"/>
          <p:cNvSpPr txBox="1"/>
          <p:nvPr>
            <p:ph idx="1" type="body"/>
          </p:nvPr>
        </p:nvSpPr>
        <p:spPr>
          <a:xfrm>
            <a:off x="311700" y="1152475"/>
            <a:ext cx="357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Surpass C4</a:t>
            </a:r>
            <a:endParaRPr/>
          </a:p>
          <a:p>
            <a:pPr indent="0" lvl="0" marL="0" rtl="0" algn="l">
              <a:spcBef>
                <a:spcPts val="1200"/>
              </a:spcBef>
              <a:spcAft>
                <a:spcPts val="0"/>
              </a:spcAft>
              <a:buNone/>
            </a:pPr>
            <a:r>
              <a:rPr lang="en"/>
              <a:t>✅ Have larger corpus</a:t>
            </a:r>
            <a:endParaRPr/>
          </a:p>
          <a:p>
            <a:pPr indent="0" lvl="0" marL="0" rtl="0" algn="l">
              <a:spcBef>
                <a:spcPts val="1200"/>
              </a:spcBef>
              <a:spcAft>
                <a:spcPts val="0"/>
              </a:spcAft>
              <a:buNone/>
            </a:pPr>
            <a:r>
              <a:rPr lang="en"/>
              <a:t>✅ Checkpoints every 1000 steps</a:t>
            </a:r>
            <a:endParaRPr/>
          </a:p>
          <a:p>
            <a:pPr indent="0" lvl="0" marL="0" rtl="0" algn="l">
              <a:spcBef>
                <a:spcPts val="1200"/>
              </a:spcBef>
              <a:spcAft>
                <a:spcPts val="1200"/>
              </a:spcAft>
              <a:buClr>
                <a:schemeClr val="dk1"/>
              </a:buClr>
              <a:buSzPts val="1100"/>
              <a:buFont typeface="Arial"/>
              <a:buNone/>
            </a:pPr>
            <a:r>
              <a:rPr lang="en"/>
              <a:t>✅ Highest performing models on any open dataset</a:t>
            </a:r>
            <a:endParaRPr/>
          </a:p>
        </p:txBody>
      </p:sp>
      <p:pic>
        <p:nvPicPr>
          <p:cNvPr id="218" name="Google Shape;218;p31"/>
          <p:cNvPicPr preferRelativeResize="0"/>
          <p:nvPr/>
        </p:nvPicPr>
        <p:blipFill>
          <a:blip r:embed="rId3">
            <a:alphaModFix/>
          </a:blip>
          <a:stretch>
            <a:fillRect/>
          </a:stretch>
        </p:blipFill>
        <p:spPr>
          <a:xfrm>
            <a:off x="5111400" y="0"/>
            <a:ext cx="4032601" cy="2674824"/>
          </a:xfrm>
          <a:prstGeom prst="rect">
            <a:avLst/>
          </a:prstGeom>
          <a:noFill/>
          <a:ln>
            <a:noFill/>
          </a:ln>
        </p:spPr>
      </p:pic>
      <p:pic>
        <p:nvPicPr>
          <p:cNvPr id="219" name="Google Shape;219;p31"/>
          <p:cNvPicPr preferRelativeResize="0"/>
          <p:nvPr/>
        </p:nvPicPr>
        <p:blipFill>
          <a:blip r:embed="rId4">
            <a:alphaModFix/>
          </a:blip>
          <a:stretch>
            <a:fillRect/>
          </a:stretch>
        </p:blipFill>
        <p:spPr>
          <a:xfrm>
            <a:off x="5111400" y="2734997"/>
            <a:ext cx="3956426" cy="24085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a:t>
            </a:r>
            <a:r>
              <a:rPr b="1" lang="en" sz="2750">
                <a:solidFill>
                  <a:schemeClr val="hlink"/>
                </a:solidFill>
                <a:uFill>
                  <a:noFill/>
                </a:uFill>
                <a:hlinkClick r:id="rId3"/>
              </a:rPr>
              <a:t>🍷 FineWeb</a:t>
            </a:r>
            <a:r>
              <a:rPr b="1" lang="en" sz="2750"/>
              <a:t> </a:t>
            </a:r>
            <a:r>
              <a:rPr b="1" lang="en"/>
              <a:t>&amp;  </a:t>
            </a:r>
            <a:r>
              <a:rPr b="1" lang="en" sz="2750">
                <a:solidFill>
                  <a:schemeClr val="hlink"/>
                </a:solidFill>
                <a:uFill>
                  <a:noFill/>
                </a:uFill>
                <a:hlinkClick r:id="rId4"/>
              </a:rPr>
              <a:t>📚 FineWeb-Edu</a:t>
            </a:r>
            <a:r>
              <a:rPr b="1" lang="en" sz="2750"/>
              <a:t> </a:t>
            </a:r>
            <a:r>
              <a:rPr b="1" lang="en"/>
              <a:t>?</a:t>
            </a:r>
            <a:endParaRPr b="1"/>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1"/>
                </a:solidFill>
                <a:highlight>
                  <a:srgbClr val="FFFFFF"/>
                </a:highlight>
              </a:rPr>
              <a:t>🍷 FineWeb</a:t>
            </a:r>
            <a:endParaRPr b="1">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A new, large-scale (</a:t>
            </a:r>
            <a:r>
              <a:rPr b="1" lang="en" sz="1600">
                <a:solidFill>
                  <a:schemeClr val="dk1"/>
                </a:solidFill>
              </a:rPr>
              <a:t>15-trillion tokens, 44TB disk space</a:t>
            </a:r>
            <a:r>
              <a:rPr lang="en" sz="1600">
                <a:solidFill>
                  <a:schemeClr val="dk1"/>
                </a:solidFill>
              </a:rPr>
              <a:t>) dataset for </a:t>
            </a:r>
            <a:r>
              <a:rPr b="1" lang="en" sz="1600">
                <a:solidFill>
                  <a:schemeClr val="dk1"/>
                </a:solidFill>
              </a:rPr>
              <a:t>LLM pretraining.</a:t>
            </a:r>
            <a:endParaRPr b="1" sz="1600">
              <a:solidFill>
                <a:schemeClr val="dk1"/>
              </a:solidFill>
            </a:endParaRPr>
          </a:p>
          <a:p>
            <a:pPr indent="-330200" lvl="0" marL="457200" rtl="0" algn="l">
              <a:spcBef>
                <a:spcPts val="0"/>
              </a:spcBef>
              <a:spcAft>
                <a:spcPts val="0"/>
              </a:spcAft>
              <a:buSzPts val="1600"/>
              <a:buChar char="●"/>
            </a:pPr>
            <a:r>
              <a:rPr lang="en" sz="1600">
                <a:solidFill>
                  <a:schemeClr val="dk1"/>
                </a:solidFill>
              </a:rPr>
              <a:t>Derived from 96 </a:t>
            </a:r>
            <a:r>
              <a:rPr lang="en" sz="1600">
                <a:solidFill>
                  <a:schemeClr val="hlink"/>
                </a:solidFill>
                <a:uFill>
                  <a:noFill/>
                </a:uFill>
                <a:hlinkClick r:id="rId5"/>
              </a:rPr>
              <a:t>CommonCrawl</a:t>
            </a:r>
            <a:r>
              <a:rPr lang="en" sz="1600">
                <a:solidFill>
                  <a:schemeClr val="dk1"/>
                </a:solidFill>
              </a:rPr>
              <a:t> snapshots and produces </a:t>
            </a:r>
            <a:r>
              <a:rPr b="1" lang="en" sz="1600">
                <a:solidFill>
                  <a:schemeClr val="dk1"/>
                </a:solidFill>
              </a:rPr>
              <a:t>better-performing LLMs than other open pretraining datasets</a:t>
            </a:r>
            <a:r>
              <a:rPr lang="en" sz="1600">
                <a:solidFill>
                  <a:schemeClr val="dk1"/>
                </a:solidFill>
              </a:rPr>
              <a:t>.</a:t>
            </a:r>
            <a:endParaRPr sz="1600">
              <a:solidFill>
                <a:schemeClr val="dk1"/>
              </a:solidFill>
            </a:endParaRPr>
          </a:p>
          <a:p>
            <a:pPr indent="0" lvl="0" marL="0" rtl="0" algn="l">
              <a:spcBef>
                <a:spcPts val="1200"/>
              </a:spcBef>
              <a:spcAft>
                <a:spcPts val="0"/>
              </a:spcAft>
              <a:buNone/>
            </a:pPr>
            <a:r>
              <a:t/>
            </a:r>
            <a:endParaRPr sz="1250">
              <a:solidFill>
                <a:schemeClr val="dk1"/>
              </a:solidFill>
            </a:endParaRPr>
          </a:p>
          <a:p>
            <a:pPr indent="0" lvl="0" marL="0" rtl="0" algn="l">
              <a:spcBef>
                <a:spcPts val="1200"/>
              </a:spcBef>
              <a:spcAft>
                <a:spcPts val="0"/>
              </a:spcAft>
              <a:buNone/>
            </a:pPr>
            <a:r>
              <a:rPr b="1" lang="en">
                <a:solidFill>
                  <a:schemeClr val="dk1"/>
                </a:solidFill>
              </a:rPr>
              <a:t>📚 FineWeb-Edu</a:t>
            </a:r>
            <a:endParaRPr b="1">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A </a:t>
            </a:r>
            <a:r>
              <a:rPr b="1" lang="en" sz="1600">
                <a:solidFill>
                  <a:schemeClr val="dk1"/>
                </a:solidFill>
              </a:rPr>
              <a:t>subset</a:t>
            </a:r>
            <a:r>
              <a:rPr lang="en" sz="1600">
                <a:solidFill>
                  <a:schemeClr val="dk1"/>
                </a:solidFill>
              </a:rPr>
              <a:t> of FineWeb constructed using scalable automated high-quality annotations for </a:t>
            </a:r>
            <a:r>
              <a:rPr b="1" lang="en" sz="1600">
                <a:solidFill>
                  <a:schemeClr val="dk1"/>
                </a:solidFill>
              </a:rPr>
              <a:t>educational</a:t>
            </a:r>
            <a:r>
              <a:rPr lang="en" sz="1600">
                <a:solidFill>
                  <a:schemeClr val="dk1"/>
                </a:solidFill>
              </a:rPr>
              <a:t> value.</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Outperforms all </a:t>
            </a:r>
            <a:r>
              <a:rPr lang="en" sz="1600">
                <a:solidFill>
                  <a:schemeClr val="dk1"/>
                </a:solidFill>
              </a:rPr>
              <a:t>openly accessible web-datasets on a number of </a:t>
            </a:r>
            <a:r>
              <a:rPr b="1" lang="en" sz="1600">
                <a:solidFill>
                  <a:schemeClr val="dk1"/>
                </a:solidFill>
              </a:rPr>
              <a:t>educational benchmarks</a:t>
            </a:r>
            <a:r>
              <a:rPr lang="en" sz="1600">
                <a:solidFill>
                  <a:schemeClr val="dk1"/>
                </a:solidFill>
              </a:rPr>
              <a:t> such as MMLU, ARC, and OpenBookQA</a:t>
            </a:r>
            <a:endParaRPr sz="16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there is more - Fineweb Edu</a:t>
            </a:r>
            <a:endParaRPr/>
          </a:p>
        </p:txBody>
      </p:sp>
      <p:sp>
        <p:nvSpPr>
          <p:cNvPr id="225" name="Google Shape;225;p32"/>
          <p:cNvSpPr txBox="1"/>
          <p:nvPr>
            <p:ph idx="1" type="body"/>
          </p:nvPr>
        </p:nvSpPr>
        <p:spPr>
          <a:xfrm>
            <a:off x="311700" y="1152475"/>
            <a:ext cx="8520600" cy="493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275"/>
              <a:buNone/>
            </a:pPr>
            <a:r>
              <a:rPr lang="en" sz="1750"/>
              <a:t>Why?</a:t>
            </a:r>
            <a:endParaRPr sz="850"/>
          </a:p>
        </p:txBody>
      </p:sp>
      <p:pic>
        <p:nvPicPr>
          <p:cNvPr id="226" name="Google Shape;226;p32"/>
          <p:cNvPicPr preferRelativeResize="0"/>
          <p:nvPr/>
        </p:nvPicPr>
        <p:blipFill>
          <a:blip r:embed="rId3">
            <a:alphaModFix/>
          </a:blip>
          <a:stretch>
            <a:fillRect/>
          </a:stretch>
        </p:blipFill>
        <p:spPr>
          <a:xfrm>
            <a:off x="311703" y="1826675"/>
            <a:ext cx="4997526" cy="2085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synthetic data bit..</a:t>
            </a:r>
            <a:endParaRPr/>
          </a:p>
        </p:txBody>
      </p:sp>
      <p:pic>
        <p:nvPicPr>
          <p:cNvPr id="232" name="Google Shape;232;p33"/>
          <p:cNvPicPr preferRelativeResize="0"/>
          <p:nvPr/>
        </p:nvPicPr>
        <p:blipFill rotWithShape="1">
          <a:blip r:embed="rId3">
            <a:alphaModFix/>
          </a:blip>
          <a:srcRect b="0" l="15353" r="46299" t="0"/>
          <a:stretch/>
        </p:blipFill>
        <p:spPr>
          <a:xfrm>
            <a:off x="6688750" y="1248400"/>
            <a:ext cx="1734399" cy="2048924"/>
          </a:xfrm>
          <a:prstGeom prst="rect">
            <a:avLst/>
          </a:prstGeom>
          <a:noFill/>
          <a:ln>
            <a:noFill/>
          </a:ln>
        </p:spPr>
      </p:pic>
      <p:pic>
        <p:nvPicPr>
          <p:cNvPr id="233" name="Google Shape;233;p33"/>
          <p:cNvPicPr preferRelativeResize="0"/>
          <p:nvPr/>
        </p:nvPicPr>
        <p:blipFill>
          <a:blip r:embed="rId4">
            <a:alphaModFix/>
          </a:blip>
          <a:stretch>
            <a:fillRect/>
          </a:stretch>
        </p:blipFill>
        <p:spPr>
          <a:xfrm>
            <a:off x="344075" y="1397000"/>
            <a:ext cx="2170826" cy="1708676"/>
          </a:xfrm>
          <a:prstGeom prst="rect">
            <a:avLst/>
          </a:prstGeom>
          <a:noFill/>
          <a:ln>
            <a:noFill/>
          </a:ln>
        </p:spPr>
      </p:pic>
      <p:sp>
        <p:nvSpPr>
          <p:cNvPr id="234" name="Google Shape;234;p33"/>
          <p:cNvSpPr/>
          <p:nvPr/>
        </p:nvSpPr>
        <p:spPr>
          <a:xfrm>
            <a:off x="2773175" y="2057425"/>
            <a:ext cx="3657300" cy="312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PARITY</a:t>
            </a:r>
            <a:endParaRPr/>
          </a:p>
        </p:txBody>
      </p:sp>
      <p:pic>
        <p:nvPicPr>
          <p:cNvPr id="235" name="Google Shape;235;p33"/>
          <p:cNvPicPr preferRelativeResize="0"/>
          <p:nvPr/>
        </p:nvPicPr>
        <p:blipFill>
          <a:blip r:embed="rId5">
            <a:alphaModFix/>
          </a:blip>
          <a:stretch>
            <a:fillRect/>
          </a:stretch>
        </p:blipFill>
        <p:spPr>
          <a:xfrm>
            <a:off x="4163063" y="3781600"/>
            <a:ext cx="2395124" cy="1342324"/>
          </a:xfrm>
          <a:prstGeom prst="rect">
            <a:avLst/>
          </a:prstGeom>
          <a:noFill/>
          <a:ln>
            <a:noFill/>
          </a:ln>
        </p:spPr>
      </p:pic>
      <p:sp>
        <p:nvSpPr>
          <p:cNvPr id="236" name="Google Shape;236;p33"/>
          <p:cNvSpPr/>
          <p:nvPr/>
        </p:nvSpPr>
        <p:spPr>
          <a:xfrm rot="-3479977">
            <a:off x="3185193" y="2640765"/>
            <a:ext cx="364014" cy="1953025"/>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33"/>
          <p:cNvSpPr txBox="1"/>
          <p:nvPr/>
        </p:nvSpPr>
        <p:spPr>
          <a:xfrm rot="2002422">
            <a:off x="2652845" y="2805222"/>
            <a:ext cx="1672613" cy="73895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Synthetic</a:t>
            </a:r>
            <a:r>
              <a:rPr lang="en" sz="1800">
                <a:solidFill>
                  <a:schemeClr val="dk2"/>
                </a:solidFill>
              </a:rPr>
              <a:t> bootstrapping</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p:nvPr/>
        </p:nvSpPr>
        <p:spPr>
          <a:xfrm>
            <a:off x="3895350" y="456850"/>
            <a:ext cx="1353300" cy="43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Annotation</a:t>
            </a:r>
            <a:endParaRPr/>
          </a:p>
        </p:txBody>
      </p:sp>
      <p:pic>
        <p:nvPicPr>
          <p:cNvPr id="243" name="Google Shape;243;p34"/>
          <p:cNvPicPr preferRelativeResize="0"/>
          <p:nvPr/>
        </p:nvPicPr>
        <p:blipFill>
          <a:blip r:embed="rId3">
            <a:alphaModFix/>
          </a:blip>
          <a:stretch>
            <a:fillRect/>
          </a:stretch>
        </p:blipFill>
        <p:spPr>
          <a:xfrm>
            <a:off x="1556700" y="1289925"/>
            <a:ext cx="6030602" cy="3307324"/>
          </a:xfrm>
          <a:prstGeom prst="rect">
            <a:avLst/>
          </a:prstGeom>
          <a:noFill/>
          <a:ln>
            <a:noFill/>
          </a:ln>
        </p:spPr>
      </p:pic>
      <p:sp>
        <p:nvSpPr>
          <p:cNvPr id="244" name="Google Shape;244;p34"/>
          <p:cNvSpPr/>
          <p:nvPr/>
        </p:nvSpPr>
        <p:spPr>
          <a:xfrm>
            <a:off x="1898525" y="1788375"/>
            <a:ext cx="498900" cy="168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4"/>
          <p:cNvSpPr/>
          <p:nvPr/>
        </p:nvSpPr>
        <p:spPr>
          <a:xfrm>
            <a:off x="1898525" y="2057425"/>
            <a:ext cx="557100" cy="168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34"/>
          <p:cNvSpPr/>
          <p:nvPr/>
        </p:nvSpPr>
        <p:spPr>
          <a:xfrm>
            <a:off x="1934275" y="2403150"/>
            <a:ext cx="557100" cy="168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34"/>
          <p:cNvSpPr/>
          <p:nvPr/>
        </p:nvSpPr>
        <p:spPr>
          <a:xfrm>
            <a:off x="1934275" y="2801775"/>
            <a:ext cx="557100" cy="168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4"/>
          <p:cNvSpPr/>
          <p:nvPr/>
        </p:nvSpPr>
        <p:spPr>
          <a:xfrm>
            <a:off x="1934275" y="3284625"/>
            <a:ext cx="767700" cy="168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4"/>
          <p:cNvSpPr/>
          <p:nvPr/>
        </p:nvSpPr>
        <p:spPr>
          <a:xfrm>
            <a:off x="1898525" y="4214575"/>
            <a:ext cx="1892100" cy="168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p:nvPr/>
        </p:nvSpPr>
        <p:spPr>
          <a:xfrm>
            <a:off x="3328150" y="216738"/>
            <a:ext cx="1353300" cy="43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Classifier</a:t>
            </a:r>
            <a:endParaRPr/>
          </a:p>
        </p:txBody>
      </p:sp>
      <p:pic>
        <p:nvPicPr>
          <p:cNvPr id="255" name="Google Shape;255;p35"/>
          <p:cNvPicPr preferRelativeResize="0"/>
          <p:nvPr/>
        </p:nvPicPr>
        <p:blipFill>
          <a:blip r:embed="rId3">
            <a:alphaModFix/>
          </a:blip>
          <a:stretch>
            <a:fillRect/>
          </a:stretch>
        </p:blipFill>
        <p:spPr>
          <a:xfrm>
            <a:off x="4029233" y="1092728"/>
            <a:ext cx="5114776" cy="3338950"/>
          </a:xfrm>
          <a:prstGeom prst="rect">
            <a:avLst/>
          </a:prstGeom>
          <a:noFill/>
          <a:ln>
            <a:noFill/>
          </a:ln>
        </p:spPr>
      </p:pic>
      <p:pic>
        <p:nvPicPr>
          <p:cNvPr id="256" name="Google Shape;256;p35"/>
          <p:cNvPicPr preferRelativeResize="0"/>
          <p:nvPr/>
        </p:nvPicPr>
        <p:blipFill>
          <a:blip r:embed="rId4">
            <a:alphaModFix/>
          </a:blip>
          <a:stretch>
            <a:fillRect/>
          </a:stretch>
        </p:blipFill>
        <p:spPr>
          <a:xfrm>
            <a:off x="0" y="1206650"/>
            <a:ext cx="3939582" cy="33389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p:nvPr/>
        </p:nvSpPr>
        <p:spPr>
          <a:xfrm>
            <a:off x="3895350" y="168150"/>
            <a:ext cx="1353300" cy="43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Filtering</a:t>
            </a:r>
            <a:endParaRPr/>
          </a:p>
        </p:txBody>
      </p:sp>
      <p:pic>
        <p:nvPicPr>
          <p:cNvPr id="262" name="Google Shape;262;p36"/>
          <p:cNvPicPr preferRelativeResize="0"/>
          <p:nvPr/>
        </p:nvPicPr>
        <p:blipFill>
          <a:blip r:embed="rId3">
            <a:alphaModFix/>
          </a:blip>
          <a:stretch>
            <a:fillRect/>
          </a:stretch>
        </p:blipFill>
        <p:spPr>
          <a:xfrm>
            <a:off x="57875" y="961100"/>
            <a:ext cx="4466402" cy="2570225"/>
          </a:xfrm>
          <a:prstGeom prst="rect">
            <a:avLst/>
          </a:prstGeom>
          <a:noFill/>
          <a:ln>
            <a:noFill/>
          </a:ln>
        </p:spPr>
      </p:pic>
      <p:pic>
        <p:nvPicPr>
          <p:cNvPr id="263" name="Google Shape;263;p36"/>
          <p:cNvPicPr preferRelativeResize="0"/>
          <p:nvPr/>
        </p:nvPicPr>
        <p:blipFill>
          <a:blip r:embed="rId4">
            <a:alphaModFix/>
          </a:blip>
          <a:stretch>
            <a:fillRect/>
          </a:stretch>
        </p:blipFill>
        <p:spPr>
          <a:xfrm>
            <a:off x="4524275" y="1921955"/>
            <a:ext cx="4619726" cy="2778275"/>
          </a:xfrm>
          <a:prstGeom prst="rect">
            <a:avLst/>
          </a:prstGeom>
          <a:noFill/>
          <a:ln>
            <a:noFill/>
          </a:ln>
        </p:spPr>
      </p:pic>
      <p:sp>
        <p:nvSpPr>
          <p:cNvPr id="264" name="Google Shape;264;p36"/>
          <p:cNvSpPr txBox="1"/>
          <p:nvPr/>
        </p:nvSpPr>
        <p:spPr>
          <a:xfrm>
            <a:off x="3321750" y="602250"/>
            <a:ext cx="3000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dk1"/>
                </a:solidFill>
                <a:latin typeface="Roboto"/>
                <a:ea typeface="Roboto"/>
                <a:cs typeface="Roboto"/>
                <a:sym typeface="Roboto"/>
              </a:rPr>
              <a:t>1.82B model trained on 8B tokens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p:nvPr/>
        </p:nvSpPr>
        <p:spPr>
          <a:xfrm>
            <a:off x="3895350" y="311025"/>
            <a:ext cx="1353300" cy="43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Result</a:t>
            </a:r>
            <a:endParaRPr/>
          </a:p>
        </p:txBody>
      </p:sp>
      <p:pic>
        <p:nvPicPr>
          <p:cNvPr id="270" name="Google Shape;270;p37"/>
          <p:cNvPicPr preferRelativeResize="0"/>
          <p:nvPr/>
        </p:nvPicPr>
        <p:blipFill>
          <a:blip r:embed="rId3">
            <a:alphaModFix/>
          </a:blip>
          <a:stretch>
            <a:fillRect/>
          </a:stretch>
        </p:blipFill>
        <p:spPr>
          <a:xfrm>
            <a:off x="1146175" y="1249350"/>
            <a:ext cx="6114200" cy="37066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state - Bonus</a:t>
            </a:r>
            <a:endParaRPr/>
          </a:p>
        </p:txBody>
      </p:sp>
      <p:pic>
        <p:nvPicPr>
          <p:cNvPr id="276" name="Google Shape;276;p38"/>
          <p:cNvPicPr preferRelativeResize="0"/>
          <p:nvPr/>
        </p:nvPicPr>
        <p:blipFill>
          <a:blip r:embed="rId3">
            <a:alphaModFix/>
          </a:blip>
          <a:stretch>
            <a:fillRect/>
          </a:stretch>
        </p:blipFill>
        <p:spPr>
          <a:xfrm>
            <a:off x="152400" y="1170125"/>
            <a:ext cx="4251848" cy="1660876"/>
          </a:xfrm>
          <a:prstGeom prst="rect">
            <a:avLst/>
          </a:prstGeom>
          <a:noFill/>
          <a:ln>
            <a:noFill/>
          </a:ln>
        </p:spPr>
      </p:pic>
      <p:pic>
        <p:nvPicPr>
          <p:cNvPr id="277" name="Google Shape;277;p38"/>
          <p:cNvPicPr preferRelativeResize="0"/>
          <p:nvPr/>
        </p:nvPicPr>
        <p:blipFill>
          <a:blip r:embed="rId4">
            <a:alphaModFix/>
          </a:blip>
          <a:stretch>
            <a:fillRect/>
          </a:stretch>
        </p:blipFill>
        <p:spPr>
          <a:xfrm>
            <a:off x="125025" y="2850426"/>
            <a:ext cx="5278264" cy="2007699"/>
          </a:xfrm>
          <a:prstGeom prst="rect">
            <a:avLst/>
          </a:prstGeom>
          <a:noFill/>
          <a:ln>
            <a:noFill/>
          </a:ln>
        </p:spPr>
      </p:pic>
      <p:pic>
        <p:nvPicPr>
          <p:cNvPr id="278" name="Google Shape;278;p38"/>
          <p:cNvPicPr preferRelativeResize="0"/>
          <p:nvPr/>
        </p:nvPicPr>
        <p:blipFill>
          <a:blip r:embed="rId5">
            <a:alphaModFix/>
          </a:blip>
          <a:stretch>
            <a:fillRect/>
          </a:stretch>
        </p:blipFill>
        <p:spPr>
          <a:xfrm>
            <a:off x="5571339" y="1307025"/>
            <a:ext cx="3435909" cy="26643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Thoughts and takeaways</a:t>
            </a:r>
            <a:endParaRPr/>
          </a:p>
        </p:txBody>
      </p:sp>
      <p:sp>
        <p:nvSpPr>
          <p:cNvPr id="284" name="Google Shape;28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So the crawling content is decreasing a lot but so what?</a:t>
            </a:r>
            <a:endParaRPr/>
          </a:p>
          <a:p>
            <a:pPr indent="-317500" lvl="1" marL="914400" rtl="0" algn="l">
              <a:spcBef>
                <a:spcPts val="0"/>
              </a:spcBef>
              <a:spcAft>
                <a:spcPts val="0"/>
              </a:spcAft>
              <a:buSzPts val="1400"/>
              <a:buChar char="○"/>
            </a:pPr>
            <a:r>
              <a:rPr lang="en"/>
              <a:t>Why do we still need crawling? Don’t we have all the data we </a:t>
            </a:r>
            <a:r>
              <a:rPr lang="en"/>
              <a:t>already</a:t>
            </a:r>
            <a:r>
              <a:rPr lang="en"/>
              <a:t> need?</a:t>
            </a:r>
            <a:endParaRPr/>
          </a:p>
          <a:p>
            <a:pPr indent="-317500" lvl="1" marL="914400" rtl="0" algn="l">
              <a:spcBef>
                <a:spcPts val="0"/>
              </a:spcBef>
              <a:spcAft>
                <a:spcPts val="0"/>
              </a:spcAft>
              <a:buSzPts val="1400"/>
              <a:buChar char="○"/>
            </a:pPr>
            <a:r>
              <a:rPr lang="en"/>
              <a:t>Maybe because we have a very skewed crawl: asia and africa young population who just recently gained access not </a:t>
            </a:r>
            <a:r>
              <a:rPr lang="en"/>
              <a:t>included</a:t>
            </a:r>
            <a:endParaRPr/>
          </a:p>
          <a:p>
            <a:pPr indent="-342900" lvl="0" marL="457200" rtl="0" algn="l">
              <a:spcBef>
                <a:spcPts val="0"/>
              </a:spcBef>
              <a:spcAft>
                <a:spcPts val="0"/>
              </a:spcAft>
              <a:buSzPts val="1800"/>
              <a:buChar char="●"/>
            </a:pPr>
            <a:r>
              <a:rPr lang="en"/>
              <a:t>Larger companies with already good pretrained models will use bootstrapping is the future as seen by Llama3 circumventing the need of crawls. </a:t>
            </a:r>
            <a:endParaRPr/>
          </a:p>
          <a:p>
            <a:pPr indent="-342900" lvl="0" marL="457200" rtl="0" algn="l">
              <a:spcBef>
                <a:spcPts val="0"/>
              </a:spcBef>
              <a:spcAft>
                <a:spcPts val="0"/>
              </a:spcAft>
              <a:buSzPts val="1800"/>
              <a:buChar char="●"/>
            </a:pPr>
            <a:r>
              <a:rPr lang="en"/>
              <a:t>Important to have open science to save millions and democratize technology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interesting projects going on</a:t>
            </a:r>
            <a:endParaRPr/>
          </a:p>
        </p:txBody>
      </p:sp>
      <p:pic>
        <p:nvPicPr>
          <p:cNvPr id="290" name="Google Shape;290;p40"/>
          <p:cNvPicPr preferRelativeResize="0"/>
          <p:nvPr/>
        </p:nvPicPr>
        <p:blipFill>
          <a:blip r:embed="rId3">
            <a:alphaModFix/>
          </a:blip>
          <a:stretch>
            <a:fillRect/>
          </a:stretch>
        </p:blipFill>
        <p:spPr>
          <a:xfrm>
            <a:off x="152400" y="1170125"/>
            <a:ext cx="3283033" cy="1991526"/>
          </a:xfrm>
          <a:prstGeom prst="rect">
            <a:avLst/>
          </a:prstGeom>
          <a:noFill/>
          <a:ln>
            <a:noFill/>
          </a:ln>
        </p:spPr>
      </p:pic>
      <p:pic>
        <p:nvPicPr>
          <p:cNvPr id="291" name="Google Shape;291;p40"/>
          <p:cNvPicPr preferRelativeResize="0"/>
          <p:nvPr/>
        </p:nvPicPr>
        <p:blipFill>
          <a:blip r:embed="rId4">
            <a:alphaModFix/>
          </a:blip>
          <a:stretch>
            <a:fillRect/>
          </a:stretch>
        </p:blipFill>
        <p:spPr>
          <a:xfrm>
            <a:off x="4124500" y="1170125"/>
            <a:ext cx="4867103" cy="1991520"/>
          </a:xfrm>
          <a:prstGeom prst="rect">
            <a:avLst/>
          </a:prstGeom>
          <a:noFill/>
          <a:ln>
            <a:noFill/>
          </a:ln>
        </p:spPr>
      </p:pic>
      <p:pic>
        <p:nvPicPr>
          <p:cNvPr id="292" name="Google Shape;292;p40"/>
          <p:cNvPicPr preferRelativeResize="0"/>
          <p:nvPr/>
        </p:nvPicPr>
        <p:blipFill>
          <a:blip r:embed="rId5">
            <a:alphaModFix/>
          </a:blip>
          <a:stretch>
            <a:fillRect/>
          </a:stretch>
        </p:blipFill>
        <p:spPr>
          <a:xfrm>
            <a:off x="2803250" y="3362620"/>
            <a:ext cx="2721562" cy="16770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a:t>
            </a:r>
            <a:r>
              <a:rPr b="1" lang="en" sz="2750">
                <a:solidFill>
                  <a:schemeClr val="hlink"/>
                </a:solidFill>
                <a:uFill>
                  <a:noFill/>
                </a:uFill>
                <a:hlinkClick r:id="rId3"/>
              </a:rPr>
              <a:t>🍷 FineWeb</a:t>
            </a:r>
            <a:r>
              <a:rPr b="1" lang="en"/>
              <a:t> &amp;  </a:t>
            </a:r>
            <a:r>
              <a:rPr b="1" lang="en" sz="2750">
                <a:solidFill>
                  <a:schemeClr val="hlink"/>
                </a:solidFill>
                <a:uFill>
                  <a:noFill/>
                </a:uFill>
                <a:hlinkClick r:id="rId4"/>
              </a:rPr>
              <a:t>📚 FineWeb-Edu</a:t>
            </a:r>
            <a:r>
              <a:rPr b="1" lang="en" sz="2750"/>
              <a:t> </a:t>
            </a:r>
            <a:r>
              <a:rPr b="1" lang="en"/>
              <a:t>?</a:t>
            </a:r>
            <a:endParaRPr b="1"/>
          </a:p>
        </p:txBody>
      </p:sp>
      <p:pic>
        <p:nvPicPr>
          <p:cNvPr id="67" name="Google Shape;67;p15"/>
          <p:cNvPicPr preferRelativeResize="0"/>
          <p:nvPr/>
        </p:nvPicPr>
        <p:blipFill>
          <a:blip r:embed="rId5">
            <a:alphaModFix/>
          </a:blip>
          <a:stretch>
            <a:fillRect/>
          </a:stretch>
        </p:blipFill>
        <p:spPr>
          <a:xfrm>
            <a:off x="152400" y="1017725"/>
            <a:ext cx="8839200" cy="37980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a:t>
            </a:r>
            <a:r>
              <a:rPr b="1" lang="en" sz="2750">
                <a:solidFill>
                  <a:schemeClr val="hlink"/>
                </a:solidFill>
                <a:uFill>
                  <a:noFill/>
                </a:uFill>
                <a:hlinkClick r:id="rId3"/>
              </a:rPr>
              <a:t>🍷 FineWeb</a:t>
            </a:r>
            <a:r>
              <a:rPr b="1" lang="en"/>
              <a:t> &amp;  </a:t>
            </a:r>
            <a:r>
              <a:rPr b="1" lang="en" sz="2750">
                <a:solidFill>
                  <a:schemeClr val="hlink"/>
                </a:solidFill>
                <a:uFill>
                  <a:noFill/>
                </a:uFill>
                <a:hlinkClick r:id="rId4"/>
              </a:rPr>
              <a:t>📚 FineWeb-Edu</a:t>
            </a:r>
            <a:r>
              <a:rPr b="1" lang="en" sz="2750"/>
              <a:t> </a:t>
            </a:r>
            <a:r>
              <a:rPr b="1" lang="en"/>
              <a:t>?</a:t>
            </a:r>
            <a:endParaRPr b="1"/>
          </a:p>
        </p:txBody>
      </p:sp>
      <p:pic>
        <p:nvPicPr>
          <p:cNvPr id="73" name="Google Shape;73;p16"/>
          <p:cNvPicPr preferRelativeResize="0"/>
          <p:nvPr/>
        </p:nvPicPr>
        <p:blipFill>
          <a:blip r:embed="rId5">
            <a:alphaModFix/>
          </a:blip>
          <a:stretch>
            <a:fillRect/>
          </a:stretch>
        </p:blipFill>
        <p:spPr>
          <a:xfrm>
            <a:off x="262002" y="1017725"/>
            <a:ext cx="8619996" cy="3914349"/>
          </a:xfrm>
          <a:prstGeom prst="rect">
            <a:avLst/>
          </a:prstGeom>
          <a:noFill/>
          <a:ln>
            <a:noFill/>
          </a:ln>
        </p:spPr>
      </p:pic>
      <p:sp>
        <p:nvSpPr>
          <p:cNvPr id="74" name="Google Shape;74;p16"/>
          <p:cNvSpPr/>
          <p:nvPr/>
        </p:nvSpPr>
        <p:spPr>
          <a:xfrm>
            <a:off x="2063775" y="1568800"/>
            <a:ext cx="336300" cy="336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6"/>
          <p:cNvSpPr/>
          <p:nvPr/>
        </p:nvSpPr>
        <p:spPr>
          <a:xfrm>
            <a:off x="2306575" y="3184325"/>
            <a:ext cx="653700" cy="1773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Why do we need such datasets?</a:t>
            </a:r>
            <a:endParaRPr b="1"/>
          </a:p>
        </p:txBody>
      </p:sp>
      <p:pic>
        <p:nvPicPr>
          <p:cNvPr id="81" name="Google Shape;81;p17"/>
          <p:cNvPicPr preferRelativeResize="0"/>
          <p:nvPr/>
        </p:nvPicPr>
        <p:blipFill>
          <a:blip r:embed="rId3">
            <a:alphaModFix/>
          </a:blip>
          <a:stretch>
            <a:fillRect/>
          </a:stretch>
        </p:blipFill>
        <p:spPr>
          <a:xfrm>
            <a:off x="1049850" y="2201475"/>
            <a:ext cx="2857500" cy="1600200"/>
          </a:xfrm>
          <a:prstGeom prst="rect">
            <a:avLst/>
          </a:prstGeom>
          <a:noFill/>
          <a:ln>
            <a:noFill/>
          </a:ln>
        </p:spPr>
      </p:pic>
      <p:pic>
        <p:nvPicPr>
          <p:cNvPr id="82" name="Google Shape;82;p17"/>
          <p:cNvPicPr preferRelativeResize="0"/>
          <p:nvPr/>
        </p:nvPicPr>
        <p:blipFill>
          <a:blip r:embed="rId4">
            <a:alphaModFix/>
          </a:blip>
          <a:stretch>
            <a:fillRect/>
          </a:stretch>
        </p:blipFill>
        <p:spPr>
          <a:xfrm>
            <a:off x="4881850" y="2197900"/>
            <a:ext cx="2857500" cy="1607342"/>
          </a:xfrm>
          <a:prstGeom prst="rect">
            <a:avLst/>
          </a:prstGeom>
          <a:noFill/>
          <a:ln>
            <a:noFill/>
          </a:ln>
        </p:spPr>
      </p:pic>
      <p:pic>
        <p:nvPicPr>
          <p:cNvPr id="83" name="Google Shape;83;p17"/>
          <p:cNvPicPr preferRelativeResize="0"/>
          <p:nvPr/>
        </p:nvPicPr>
        <p:blipFill>
          <a:blip r:embed="rId5">
            <a:alphaModFix/>
          </a:blip>
          <a:stretch>
            <a:fillRect/>
          </a:stretch>
        </p:blipFill>
        <p:spPr>
          <a:xfrm>
            <a:off x="2964850" y="1507925"/>
            <a:ext cx="2857500" cy="2857473"/>
          </a:xfrm>
          <a:prstGeom prst="rect">
            <a:avLst/>
          </a:prstGeom>
          <a:noFill/>
          <a:ln>
            <a:noFill/>
          </a:ln>
        </p:spPr>
      </p:pic>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Why do we need such datasets?</a:t>
            </a:r>
            <a:endParaRPr b="1"/>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8"/>
          <p:cNvPicPr preferRelativeResize="0"/>
          <p:nvPr/>
        </p:nvPicPr>
        <p:blipFill>
          <a:blip r:embed="rId3">
            <a:alphaModFix/>
          </a:blip>
          <a:stretch>
            <a:fillRect/>
          </a:stretch>
        </p:blipFill>
        <p:spPr>
          <a:xfrm>
            <a:off x="1049850" y="2201475"/>
            <a:ext cx="2857500" cy="1600200"/>
          </a:xfrm>
          <a:prstGeom prst="rect">
            <a:avLst/>
          </a:prstGeom>
          <a:noFill/>
          <a:ln>
            <a:noFill/>
          </a:ln>
        </p:spPr>
      </p:pic>
      <p:pic>
        <p:nvPicPr>
          <p:cNvPr id="91" name="Google Shape;91;p18"/>
          <p:cNvPicPr preferRelativeResize="0"/>
          <p:nvPr/>
        </p:nvPicPr>
        <p:blipFill>
          <a:blip r:embed="rId4">
            <a:alphaModFix/>
          </a:blip>
          <a:stretch>
            <a:fillRect/>
          </a:stretch>
        </p:blipFill>
        <p:spPr>
          <a:xfrm>
            <a:off x="4881850" y="2197900"/>
            <a:ext cx="2857500" cy="1607342"/>
          </a:xfrm>
          <a:prstGeom prst="rect">
            <a:avLst/>
          </a:prstGeom>
          <a:noFill/>
          <a:ln>
            <a:noFill/>
          </a:ln>
        </p:spPr>
      </p:pic>
      <p:pic>
        <p:nvPicPr>
          <p:cNvPr id="92" name="Google Shape;92;p18"/>
          <p:cNvPicPr preferRelativeResize="0"/>
          <p:nvPr/>
        </p:nvPicPr>
        <p:blipFill>
          <a:blip r:embed="rId5">
            <a:alphaModFix/>
          </a:blip>
          <a:stretch>
            <a:fillRect/>
          </a:stretch>
        </p:blipFill>
        <p:spPr>
          <a:xfrm>
            <a:off x="2964850" y="1507925"/>
            <a:ext cx="2857500" cy="2857473"/>
          </a:xfrm>
          <a:prstGeom prst="rect">
            <a:avLst/>
          </a:prstGeom>
          <a:noFill/>
          <a:ln>
            <a:noFill/>
          </a:ln>
        </p:spPr>
      </p:pic>
      <p:pic>
        <p:nvPicPr>
          <p:cNvPr id="93" name="Google Shape;93;p18"/>
          <p:cNvPicPr preferRelativeResize="0"/>
          <p:nvPr/>
        </p:nvPicPr>
        <p:blipFill>
          <a:blip r:embed="rId6">
            <a:alphaModFix/>
          </a:blip>
          <a:stretch>
            <a:fillRect/>
          </a:stretch>
        </p:blipFill>
        <p:spPr>
          <a:xfrm>
            <a:off x="3189050" y="2074475"/>
            <a:ext cx="2121800" cy="2121800"/>
          </a:xfrm>
          <a:prstGeom prst="rect">
            <a:avLst/>
          </a:prstGeom>
          <a:noFill/>
          <a:ln>
            <a:noFill/>
          </a:ln>
        </p:spPr>
      </p:pic>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5000"/>
              </a:lnSpc>
              <a:spcBef>
                <a:spcPts val="1800"/>
              </a:spcBef>
              <a:spcAft>
                <a:spcPts val="0"/>
              </a:spcAft>
              <a:buClr>
                <a:schemeClr val="dk1"/>
              </a:buClr>
              <a:buSzPct val="39130"/>
              <a:buFont typeface="Arial"/>
              <a:buNone/>
            </a:pPr>
            <a:r>
              <a:rPr b="1" lang="en" sz="2811"/>
              <a:t>The 🍷 FineWeb recipe</a:t>
            </a:r>
            <a:endParaRPr b="1" sz="2811"/>
          </a:p>
          <a:p>
            <a:pPr indent="0" lvl="0" marL="0" rtl="0" algn="l">
              <a:spcBef>
                <a:spcPts val="400"/>
              </a:spcBef>
              <a:spcAft>
                <a:spcPts val="0"/>
              </a:spcAft>
              <a:buNone/>
            </a:pPr>
            <a:r>
              <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9"/>
          <p:cNvPicPr preferRelativeResize="0"/>
          <p:nvPr/>
        </p:nvPicPr>
        <p:blipFill>
          <a:blip r:embed="rId3">
            <a:alphaModFix/>
          </a:blip>
          <a:stretch>
            <a:fillRect/>
          </a:stretch>
        </p:blipFill>
        <p:spPr>
          <a:xfrm>
            <a:off x="377450" y="1250350"/>
            <a:ext cx="8408501" cy="3163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1"/>
                </a:solidFill>
              </a:rPr>
              <a:t>T</a:t>
            </a:r>
            <a:r>
              <a:rPr b="1" lang="en">
                <a:solidFill>
                  <a:schemeClr val="accent1"/>
                </a:solidFill>
              </a:rPr>
              <a:t>ext</a:t>
            </a:r>
            <a:r>
              <a:rPr b="1" lang="en"/>
              <a:t> Extraction from …?</a:t>
            </a:r>
            <a:endParaRPr b="1"/>
          </a:p>
        </p:txBody>
      </p:sp>
      <p:sp>
        <p:nvSpPr>
          <p:cNvPr id="106" name="Google Shape;106;p20"/>
          <p:cNvSpPr txBox="1"/>
          <p:nvPr>
            <p:ph idx="1" type="body"/>
          </p:nvPr>
        </p:nvSpPr>
        <p:spPr>
          <a:xfrm>
            <a:off x="83100" y="14572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dk1"/>
                </a:solidFill>
              </a:rPr>
              <a:t>CommonCrawl! </a:t>
            </a:r>
            <a:endParaRPr b="1">
              <a:solidFill>
                <a:schemeClr val="dk1"/>
              </a:solidFill>
            </a:endParaRPr>
          </a:p>
          <a:p>
            <a:pPr indent="0" lvl="0" marL="0" rtl="0" algn="l">
              <a:spcBef>
                <a:spcPts val="1200"/>
              </a:spcBef>
              <a:spcAft>
                <a:spcPts val="0"/>
              </a:spcAft>
              <a:buNone/>
            </a:pPr>
            <a:r>
              <a:t/>
            </a:r>
            <a:endParaRPr b="1" sz="1650">
              <a:solidFill>
                <a:schemeClr val="dk1"/>
              </a:solidFill>
            </a:endParaRPr>
          </a:p>
          <a:p>
            <a:pPr indent="0" lvl="0" marL="0" rtl="0" algn="ctr">
              <a:spcBef>
                <a:spcPts val="1200"/>
              </a:spcBef>
              <a:spcAft>
                <a:spcPts val="1200"/>
              </a:spcAft>
              <a:buNone/>
            </a:pPr>
            <a:r>
              <a:rPr b="1" lang="en" sz="1600">
                <a:solidFill>
                  <a:schemeClr val="dk1"/>
                </a:solidFill>
              </a:rPr>
              <a:t>WARC</a:t>
            </a:r>
            <a:r>
              <a:rPr lang="en" sz="1600">
                <a:solidFill>
                  <a:schemeClr val="dk1"/>
                </a:solidFill>
              </a:rPr>
              <a:t>(Web ARChive format)  </a:t>
            </a:r>
            <a:r>
              <a:rPr lang="en" sz="1250">
                <a:solidFill>
                  <a:schemeClr val="dk1"/>
                </a:solidFill>
              </a:rPr>
              <a:t>                                       </a:t>
            </a:r>
            <a:r>
              <a:rPr b="1" lang="en" sz="1400">
                <a:solidFill>
                  <a:schemeClr val="dk1"/>
                </a:solidFill>
              </a:rPr>
              <a:t>WET</a:t>
            </a:r>
            <a:r>
              <a:rPr lang="en" sz="1400">
                <a:solidFill>
                  <a:schemeClr val="dk1"/>
                </a:solidFill>
              </a:rPr>
              <a:t> (WARC Encapsulated Text) </a:t>
            </a:r>
            <a:endParaRPr sz="1400">
              <a:solidFill>
                <a:schemeClr val="dk1"/>
              </a:solidFill>
            </a:endParaRPr>
          </a:p>
        </p:txBody>
      </p:sp>
      <p:sp>
        <p:nvSpPr>
          <p:cNvPr id="107" name="Google Shape;107;p20"/>
          <p:cNvSpPr txBox="1"/>
          <p:nvPr/>
        </p:nvSpPr>
        <p:spPr>
          <a:xfrm>
            <a:off x="3987875" y="3061250"/>
            <a:ext cx="10989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cxnSp>
        <p:nvCxnSpPr>
          <p:cNvPr id="108" name="Google Shape;108;p20"/>
          <p:cNvCxnSpPr/>
          <p:nvPr/>
        </p:nvCxnSpPr>
        <p:spPr>
          <a:xfrm flipH="1">
            <a:off x="2604775" y="3184375"/>
            <a:ext cx="9600" cy="833700"/>
          </a:xfrm>
          <a:prstGeom prst="straightConnector1">
            <a:avLst/>
          </a:prstGeom>
          <a:noFill/>
          <a:ln cap="flat" cmpd="sng" w="9525">
            <a:solidFill>
              <a:schemeClr val="dk2"/>
            </a:solidFill>
            <a:prstDash val="solid"/>
            <a:round/>
            <a:headEnd len="med" w="med" type="none"/>
            <a:tailEnd len="med" w="med" type="triangle"/>
          </a:ln>
        </p:spPr>
      </p:cxnSp>
      <p:sp>
        <p:nvSpPr>
          <p:cNvPr id="109" name="Google Shape;109;p20"/>
          <p:cNvSpPr txBox="1"/>
          <p:nvPr/>
        </p:nvSpPr>
        <p:spPr>
          <a:xfrm>
            <a:off x="2694875" y="3363600"/>
            <a:ext cx="14493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trafilatura</a:t>
            </a:r>
            <a:endParaRPr sz="1500">
              <a:solidFill>
                <a:schemeClr val="dk1"/>
              </a:solidFill>
            </a:endParaRPr>
          </a:p>
        </p:txBody>
      </p:sp>
      <p:sp>
        <p:nvSpPr>
          <p:cNvPr id="110" name="Google Shape;110;p20"/>
          <p:cNvSpPr txBox="1"/>
          <p:nvPr/>
        </p:nvSpPr>
        <p:spPr>
          <a:xfrm>
            <a:off x="2169200" y="3894950"/>
            <a:ext cx="16482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1"/>
                </a:solidFill>
              </a:rPr>
              <a:t>Text</a:t>
            </a:r>
            <a:endParaRPr b="1" sz="2200">
              <a:solidFill>
                <a:schemeClr val="accent1"/>
              </a:solidFill>
            </a:endParaRPr>
          </a:p>
        </p:txBody>
      </p:sp>
      <p:sp>
        <p:nvSpPr>
          <p:cNvPr id="111" name="Google Shape;111;p20"/>
          <p:cNvSpPr/>
          <p:nvPr/>
        </p:nvSpPr>
        <p:spPr>
          <a:xfrm flipH="1">
            <a:off x="3896989" y="2368100"/>
            <a:ext cx="1006475" cy="407300"/>
          </a:xfrm>
          <a:prstGeom prst="flowChartManualInpu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rPr>
              <a:t>Encapsulate</a:t>
            </a:r>
            <a:endParaRPr sz="900">
              <a:solidFill>
                <a:schemeClr val="dk1"/>
              </a:solidFill>
            </a:endParaRPr>
          </a:p>
        </p:txBody>
      </p:sp>
      <p:sp>
        <p:nvSpPr>
          <p:cNvPr id="112" name="Google Shape;112;p20"/>
          <p:cNvSpPr txBox="1"/>
          <p:nvPr/>
        </p:nvSpPr>
        <p:spPr>
          <a:xfrm>
            <a:off x="5702375" y="2784850"/>
            <a:ext cx="27753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too much boilerplate </a:t>
            </a:r>
            <a:endParaRPr>
              <a:solidFill>
                <a:schemeClr val="dk1"/>
              </a:solidFill>
            </a:endParaRPr>
          </a:p>
          <a:p>
            <a:pPr indent="0" lvl="0" marL="0" rtl="0" algn="l">
              <a:spcBef>
                <a:spcPts val="0"/>
              </a:spcBef>
              <a:spcAft>
                <a:spcPts val="0"/>
              </a:spcAft>
              <a:buNone/>
            </a:pPr>
            <a:r>
              <a:rPr lang="en">
                <a:solidFill>
                  <a:schemeClr val="dk1"/>
                </a:solidFill>
              </a:rPr>
              <a:t>and menu text</a:t>
            </a:r>
            <a:endParaRPr>
              <a:solidFill>
                <a:schemeClr val="dk1"/>
              </a:solidFill>
            </a:endParaRPr>
          </a:p>
        </p:txBody>
      </p:sp>
      <p:pic>
        <p:nvPicPr>
          <p:cNvPr id="113" name="Google Shape;113;p20"/>
          <p:cNvPicPr preferRelativeResize="0"/>
          <p:nvPr/>
        </p:nvPicPr>
        <p:blipFill>
          <a:blip r:embed="rId3">
            <a:alphaModFix/>
          </a:blip>
          <a:stretch>
            <a:fillRect/>
          </a:stretch>
        </p:blipFill>
        <p:spPr>
          <a:xfrm>
            <a:off x="2453284" y="2832250"/>
            <a:ext cx="312584" cy="312600"/>
          </a:xfrm>
          <a:prstGeom prst="rect">
            <a:avLst/>
          </a:prstGeom>
          <a:noFill/>
          <a:ln>
            <a:noFill/>
          </a:ln>
        </p:spPr>
      </p:pic>
      <p:pic>
        <p:nvPicPr>
          <p:cNvPr id="114" name="Google Shape;114;p20"/>
          <p:cNvPicPr preferRelativeResize="0"/>
          <p:nvPr/>
        </p:nvPicPr>
        <p:blipFill>
          <a:blip r:embed="rId4">
            <a:alphaModFix/>
          </a:blip>
          <a:stretch>
            <a:fillRect/>
          </a:stretch>
        </p:blipFill>
        <p:spPr>
          <a:xfrm flipH="1">
            <a:off x="5337725" y="2832246"/>
            <a:ext cx="312600" cy="31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Base Filtering</a:t>
            </a:r>
            <a:endParaRPr b="1"/>
          </a:p>
        </p:txBody>
      </p:sp>
      <p:sp>
        <p:nvSpPr>
          <p:cNvPr id="120" name="Google Shape;12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1337200" y="2339675"/>
            <a:ext cx="1496625" cy="1496625"/>
          </a:xfrm>
          <a:prstGeom prst="rect">
            <a:avLst/>
          </a:prstGeom>
          <a:noFill/>
          <a:ln>
            <a:noFill/>
          </a:ln>
        </p:spPr>
      </p:pic>
      <p:pic>
        <p:nvPicPr>
          <p:cNvPr id="122" name="Google Shape;122;p21"/>
          <p:cNvPicPr preferRelativeResize="0"/>
          <p:nvPr/>
        </p:nvPicPr>
        <p:blipFill>
          <a:blip r:embed="rId4">
            <a:alphaModFix/>
          </a:blip>
          <a:stretch>
            <a:fillRect/>
          </a:stretch>
        </p:blipFill>
        <p:spPr>
          <a:xfrm>
            <a:off x="3794463" y="2339675"/>
            <a:ext cx="1496625" cy="1496625"/>
          </a:xfrm>
          <a:prstGeom prst="rect">
            <a:avLst/>
          </a:prstGeom>
          <a:noFill/>
          <a:ln>
            <a:noFill/>
          </a:ln>
        </p:spPr>
      </p:pic>
      <p:pic>
        <p:nvPicPr>
          <p:cNvPr id="123" name="Google Shape;123;p21"/>
          <p:cNvPicPr preferRelativeResize="0"/>
          <p:nvPr/>
        </p:nvPicPr>
        <p:blipFill>
          <a:blip r:embed="rId5">
            <a:alphaModFix/>
          </a:blip>
          <a:stretch>
            <a:fillRect/>
          </a:stretch>
        </p:blipFill>
        <p:spPr>
          <a:xfrm>
            <a:off x="6251725" y="2339675"/>
            <a:ext cx="1496625" cy="1496625"/>
          </a:xfrm>
          <a:prstGeom prst="rect">
            <a:avLst/>
          </a:prstGeom>
          <a:noFill/>
          <a:ln>
            <a:noFill/>
          </a:ln>
        </p:spPr>
      </p:pic>
      <p:sp>
        <p:nvSpPr>
          <p:cNvPr id="124" name="Google Shape;124;p21"/>
          <p:cNvSpPr txBox="1"/>
          <p:nvPr/>
        </p:nvSpPr>
        <p:spPr>
          <a:xfrm>
            <a:off x="948816" y="1936950"/>
            <a:ext cx="22734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Remove adult content</a:t>
            </a:r>
            <a:endParaRPr sz="1600">
              <a:solidFill>
                <a:schemeClr val="dk2"/>
              </a:solidFill>
            </a:endParaRPr>
          </a:p>
        </p:txBody>
      </p:sp>
      <p:sp>
        <p:nvSpPr>
          <p:cNvPr id="125" name="Google Shape;125;p21"/>
          <p:cNvSpPr txBox="1"/>
          <p:nvPr/>
        </p:nvSpPr>
        <p:spPr>
          <a:xfrm>
            <a:off x="3890863" y="1936950"/>
            <a:ext cx="18186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English only</a:t>
            </a:r>
            <a:endParaRPr sz="1600">
              <a:solidFill>
                <a:schemeClr val="dk2"/>
              </a:solidFill>
            </a:endParaRPr>
          </a:p>
        </p:txBody>
      </p:sp>
      <p:sp>
        <p:nvSpPr>
          <p:cNvPr id="126" name="Google Shape;126;p21"/>
          <p:cNvSpPr txBox="1"/>
          <p:nvPr/>
        </p:nvSpPr>
        <p:spPr>
          <a:xfrm>
            <a:off x="5781923" y="1936950"/>
            <a:ext cx="29706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Quality and repetition filters</a:t>
            </a:r>
            <a:endParaRPr sz="1600">
              <a:solidFill>
                <a:schemeClr val="dk2"/>
              </a:solidFill>
            </a:endParaRPr>
          </a:p>
        </p:txBody>
      </p:sp>
      <p:sp>
        <p:nvSpPr>
          <p:cNvPr id="127" name="Google Shape;127;p21"/>
          <p:cNvSpPr txBox="1"/>
          <p:nvPr/>
        </p:nvSpPr>
        <p:spPr>
          <a:xfrm>
            <a:off x="1337200" y="3959450"/>
            <a:ext cx="17823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URL filtering</a:t>
            </a:r>
            <a:endParaRPr sz="1600">
              <a:solidFill>
                <a:schemeClr val="dk1"/>
              </a:solidFill>
            </a:endParaRPr>
          </a:p>
        </p:txBody>
      </p:sp>
      <p:sp>
        <p:nvSpPr>
          <p:cNvPr id="128" name="Google Shape;128;p21"/>
          <p:cNvSpPr txBox="1"/>
          <p:nvPr/>
        </p:nvSpPr>
        <p:spPr>
          <a:xfrm>
            <a:off x="3651625" y="3959450"/>
            <a:ext cx="21303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Language</a:t>
            </a:r>
            <a:r>
              <a:rPr lang="en" sz="1600">
                <a:solidFill>
                  <a:schemeClr val="dk1"/>
                </a:solidFill>
              </a:rPr>
              <a:t> filtering</a:t>
            </a:r>
            <a:endParaRPr sz="1600">
              <a:solidFill>
                <a:schemeClr val="dk1"/>
              </a:solidFill>
            </a:endParaRPr>
          </a:p>
        </p:txBody>
      </p:sp>
      <p:sp>
        <p:nvSpPr>
          <p:cNvPr id="129" name="Google Shape;129;p21"/>
          <p:cNvSpPr txBox="1"/>
          <p:nvPr/>
        </p:nvSpPr>
        <p:spPr>
          <a:xfrm>
            <a:off x="6202075" y="3959450"/>
            <a:ext cx="21303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Gopher </a:t>
            </a:r>
            <a:r>
              <a:rPr lang="en" sz="1600">
                <a:solidFill>
                  <a:schemeClr val="dk1"/>
                </a:solidFill>
              </a:rPr>
              <a:t>filtering</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